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7" r:id="rId2"/>
    <p:sldId id="277" r:id="rId3"/>
    <p:sldId id="258" r:id="rId4"/>
    <p:sldId id="260" r:id="rId5"/>
    <p:sldId id="261" r:id="rId6"/>
    <p:sldId id="263" r:id="rId7"/>
    <p:sldId id="278" r:id="rId8"/>
    <p:sldId id="264" r:id="rId9"/>
    <p:sldId id="290" r:id="rId10"/>
    <p:sldId id="265" r:id="rId11"/>
    <p:sldId id="288" r:id="rId12"/>
    <p:sldId id="266" r:id="rId13"/>
    <p:sldId id="267" r:id="rId14"/>
    <p:sldId id="269" r:id="rId15"/>
    <p:sldId id="286" r:id="rId16"/>
    <p:sldId id="270" r:id="rId17"/>
    <p:sldId id="287" r:id="rId18"/>
    <p:sldId id="271" r:id="rId19"/>
    <p:sldId id="273" r:id="rId20"/>
    <p:sldId id="279" r:id="rId21"/>
    <p:sldId id="280" r:id="rId22"/>
    <p:sldId id="281" r:id="rId23"/>
    <p:sldId id="291" r:id="rId24"/>
    <p:sldId id="292" r:id="rId25"/>
    <p:sldId id="293" r:id="rId26"/>
    <p:sldId id="284" r:id="rId27"/>
    <p:sldId id="285" r:id="rId28"/>
    <p:sldId id="276"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816" autoAdjust="0"/>
  </p:normalViewPr>
  <p:slideViewPr>
    <p:cSldViewPr snapToGrid="0" snapToObjects="1">
      <p:cViewPr varScale="1">
        <p:scale>
          <a:sx n="114" d="100"/>
          <a:sy n="114" d="100"/>
        </p:scale>
        <p:origin x="-1608"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46258E-77EC-DD46-AA27-C942652AB3AF}" type="datetimeFigureOut">
              <a:rPr lang="en-US" smtClean="0"/>
              <a:t>5/16/16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BCE6DA-9DEE-3C45-8A6D-91E75B5452F4}" type="slidenum">
              <a:rPr lang="en-US" smtClean="0"/>
              <a:t>‹#›</a:t>
            </a:fld>
            <a:endParaRPr lang="en-US"/>
          </a:p>
        </p:txBody>
      </p:sp>
    </p:spTree>
    <p:extLst>
      <p:ext uri="{BB962C8B-B14F-4D97-AF65-F5344CB8AC3E}">
        <p14:creationId xmlns:p14="http://schemas.microsoft.com/office/powerpoint/2010/main" val="25198049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6DA-9DEE-3C45-8A6D-91E75B5452F4}" type="slidenum">
              <a:rPr lang="en-US" smtClean="0"/>
              <a:t>1</a:t>
            </a:fld>
            <a:endParaRPr lang="en-US"/>
          </a:p>
        </p:txBody>
      </p:sp>
    </p:spTree>
    <p:extLst>
      <p:ext uri="{BB962C8B-B14F-4D97-AF65-F5344CB8AC3E}">
        <p14:creationId xmlns:p14="http://schemas.microsoft.com/office/powerpoint/2010/main" val="2623711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Data within the text files loaded into operational databases using the Streaming Data Loader.</a:t>
            </a:r>
            <a:endParaRPr lang="en-US" dirty="0"/>
          </a:p>
        </p:txBody>
      </p:sp>
      <p:sp>
        <p:nvSpPr>
          <p:cNvPr id="4" name="Slide Number Placeholder 3"/>
          <p:cNvSpPr>
            <a:spLocks noGrp="1"/>
          </p:cNvSpPr>
          <p:nvPr>
            <p:ph type="sldNum" sz="quarter" idx="10"/>
          </p:nvPr>
        </p:nvSpPr>
        <p:spPr/>
        <p:txBody>
          <a:bodyPr/>
          <a:lstStyle/>
          <a:p>
            <a:fld id="{7FA201B6-5EE6-E34E-AB4F-F65E064F9B53}" type="slidenum">
              <a:rPr lang="en-US" smtClean="0"/>
              <a:t>10</a:t>
            </a:fld>
            <a:endParaRPr lang="en-US"/>
          </a:p>
        </p:txBody>
      </p:sp>
    </p:spTree>
    <p:extLst>
      <p:ext uri="{BB962C8B-B14F-4D97-AF65-F5344CB8AC3E}">
        <p14:creationId xmlns:p14="http://schemas.microsoft.com/office/powerpoint/2010/main" val="113802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Streaming Data Loader: is a Python-based software application that we have developed to map text-based files from a sensor or datalogger for insertion into an ODM2 database- mapping means that the appropriate metadata is assigned- site, variable, etc..</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Once the files are mapped, it is configured to run on a regular schedule so that data loading is automated. It can also be run manually if files are not acquired automatically (i.e., sneaker net)</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Features and options include:</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kern="1200" baseline="0" dirty="0" smtClean="0">
                <a:solidFill>
                  <a:schemeClr val="tx1"/>
                </a:solidFill>
                <a:effectLst/>
                <a:latin typeface="+mn-lt"/>
                <a:ea typeface="+mn-ea"/>
                <a:cs typeface="+mn-cs"/>
              </a:rPr>
              <a:t>Cross-platform and compatible with different database types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kern="1200" baseline="0" dirty="0" smtClean="0">
                <a:solidFill>
                  <a:schemeClr val="tx1"/>
                </a:solidFill>
                <a:effectLst/>
                <a:latin typeface="+mn-lt"/>
                <a:ea typeface="+mn-ea"/>
                <a:cs typeface="+mn-cs"/>
              </a:rPr>
              <a:t>Can do bulk or incremental loads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27C92758-6148-3E49-84E2-7E02A644A4D0}" type="slidenum">
              <a:rPr lang="en-US" smtClean="0"/>
              <a:t>11</a:t>
            </a:fld>
            <a:endParaRPr lang="en-US"/>
          </a:p>
        </p:txBody>
      </p:sp>
    </p:spTree>
    <p:extLst>
      <p:ext uri="{BB962C8B-B14F-4D97-AF65-F5344CB8AC3E}">
        <p14:creationId xmlns:p14="http://schemas.microsoft.com/office/powerpoint/2010/main" val="434870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Field</a:t>
            </a:r>
            <a:r>
              <a:rPr lang="en-US" baseline="0" dirty="0" smtClean="0"/>
              <a:t> data come into tables, which are mapped by the streaming data loader to associate metadata and when it runs, data are loaded to an ODM2 database</a:t>
            </a:r>
          </a:p>
          <a:p>
            <a:endParaRPr lang="en-US" baseline="0" dirty="0" smtClean="0"/>
          </a:p>
          <a:p>
            <a:r>
              <a:rPr lang="en-US" baseline="0" dirty="0" smtClean="0"/>
              <a:t>Same workflow with a diagram. Data files on a base station, mapped by the streaming data loader, loads the data to a database server. </a:t>
            </a:r>
          </a:p>
          <a:p>
            <a:endParaRPr lang="en-US" baseline="0" dirty="0" smtClean="0"/>
          </a:p>
          <a:p>
            <a:r>
              <a:rPr lang="en-US" baseline="0" dirty="0" smtClean="0"/>
              <a:t>Streaming data loader has a wizard that helps with the mapping, and after the files are mapped and that configuration stored, the executable gets the job done.</a:t>
            </a:r>
            <a:endParaRPr lang="en-US" dirty="0"/>
          </a:p>
        </p:txBody>
      </p:sp>
      <p:sp>
        <p:nvSpPr>
          <p:cNvPr id="4" name="Slide Number Placeholder 3"/>
          <p:cNvSpPr>
            <a:spLocks noGrp="1"/>
          </p:cNvSpPr>
          <p:nvPr>
            <p:ph type="sldNum" sz="quarter" idx="10"/>
          </p:nvPr>
        </p:nvSpPr>
        <p:spPr/>
        <p:txBody>
          <a:bodyPr/>
          <a:lstStyle/>
          <a:p>
            <a:fld id="{27C92758-6148-3E49-84E2-7E02A644A4D0}" type="slidenum">
              <a:rPr lang="en-US" smtClean="0"/>
              <a:t>12</a:t>
            </a:fld>
            <a:endParaRPr lang="en-US"/>
          </a:p>
        </p:txBody>
      </p:sp>
    </p:spTree>
    <p:extLst>
      <p:ext uri="{BB962C8B-B14F-4D97-AF65-F5344CB8AC3E}">
        <p14:creationId xmlns:p14="http://schemas.microsoft.com/office/powerpoint/2010/main" val="434870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resources for data dissemination and visualization.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We have various mechanisms for data dissemination</a:t>
            </a:r>
            <a:endParaRPr lang="en-US"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In particular,</a:t>
            </a:r>
            <a:r>
              <a:rPr lang="en-US" sz="1200" kern="1200" baseline="0" dirty="0" smtClean="0">
                <a:solidFill>
                  <a:schemeClr val="tx1"/>
                </a:solidFill>
                <a:effectLst/>
                <a:latin typeface="+mn-lt"/>
                <a:ea typeface="+mn-ea"/>
                <a:cs typeface="+mn-cs"/>
              </a:rPr>
              <a:t> w</a:t>
            </a:r>
            <a:r>
              <a:rPr lang="en-US" sz="1200" kern="1200" dirty="0" smtClean="0">
                <a:solidFill>
                  <a:schemeClr val="tx1"/>
                </a:solidFill>
                <a:effectLst/>
                <a:latin typeface="+mn-lt"/>
                <a:ea typeface="+mn-ea"/>
                <a:cs typeface="+mn-cs"/>
              </a:rPr>
              <a:t>e developed a web-based time-series visualization tool</a:t>
            </a:r>
            <a:endParaRPr lang="en-US" dirty="0" smtClean="0"/>
          </a:p>
          <a:p>
            <a:endParaRPr lang="en-US" dirty="0"/>
          </a:p>
        </p:txBody>
      </p:sp>
      <p:sp>
        <p:nvSpPr>
          <p:cNvPr id="4" name="Slide Number Placeholder 3"/>
          <p:cNvSpPr>
            <a:spLocks noGrp="1"/>
          </p:cNvSpPr>
          <p:nvPr>
            <p:ph type="sldNum" sz="quarter" idx="10"/>
          </p:nvPr>
        </p:nvSpPr>
        <p:spPr/>
        <p:txBody>
          <a:bodyPr/>
          <a:lstStyle/>
          <a:p>
            <a:fld id="{7FA201B6-5EE6-E34E-AB4F-F65E064F9B53}" type="slidenum">
              <a:rPr lang="en-US" smtClean="0"/>
              <a:t>13</a:t>
            </a:fld>
            <a:endParaRPr lang="en-US"/>
          </a:p>
        </p:txBody>
      </p:sp>
    </p:spTree>
    <p:extLst>
      <p:ext uri="{BB962C8B-B14F-4D97-AF65-F5344CB8AC3E}">
        <p14:creationId xmlns:p14="http://schemas.microsoft.com/office/powerpoint/2010/main" val="1138029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developed</a:t>
            </a:r>
            <a:r>
              <a:rPr lang="en-US" baseline="0" dirty="0" smtClean="0"/>
              <a:t> an enhanced web-based interface for time series visualization and data download.</a:t>
            </a:r>
          </a:p>
          <a:p>
            <a:r>
              <a:rPr lang="en-US" baseline="0" dirty="0" smtClean="0"/>
              <a:t>Features include:</a:t>
            </a:r>
          </a:p>
          <a:p>
            <a:pPr marL="228600" indent="-228600">
              <a:buAutoNum type="arabicPeriod"/>
            </a:pPr>
            <a:r>
              <a:rPr lang="en-US" baseline="0" dirty="0" smtClean="0"/>
              <a:t>Google Maps interface for site selection</a:t>
            </a:r>
          </a:p>
          <a:p>
            <a:pPr marL="228600" indent="-228600">
              <a:buAutoNum type="arabicPeriod"/>
            </a:pPr>
            <a:r>
              <a:rPr lang="en-US" baseline="0" dirty="0" smtClean="0"/>
              <a:t>Faceted searching for narrowing the selection from a large set of data series- can apply filters for networks, sites, variables, variable categories, processing levels, etc.</a:t>
            </a:r>
          </a:p>
          <a:p>
            <a:pPr marL="228600" indent="-228600">
              <a:buAutoNum type="arabicPeriod"/>
            </a:pPr>
            <a:r>
              <a:rPr lang="en-US" baseline="0" dirty="0" smtClean="0"/>
              <a:t>Ability to download data series</a:t>
            </a:r>
          </a:p>
          <a:p>
            <a:pPr marL="228600" indent="-228600">
              <a:buAutoNum type="arabicPeriod"/>
            </a:pPr>
            <a:r>
              <a:rPr lang="en-US" baseline="0" dirty="0" smtClean="0"/>
              <a:t>Plotting interface includes multiple time series and different plot types</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27C92758-6148-3E49-84E2-7E02A644A4D0}" type="slidenum">
              <a:rPr lang="en-US" smtClean="0"/>
              <a:t>14</a:t>
            </a:fld>
            <a:endParaRPr lang="en-US"/>
          </a:p>
        </p:txBody>
      </p:sp>
    </p:spTree>
    <p:extLst>
      <p:ext uri="{BB962C8B-B14F-4D97-AF65-F5344CB8AC3E}">
        <p14:creationId xmlns:p14="http://schemas.microsoft.com/office/powerpoint/2010/main" val="3052312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aseline="0" dirty="0" smtClean="0"/>
              <a:t>Uses web services to harvest data- can integrate any data that uses </a:t>
            </a:r>
            <a:r>
              <a:rPr lang="en-US" baseline="0" dirty="0" err="1" smtClean="0"/>
              <a:t>WaterOneFlow</a:t>
            </a:r>
            <a:r>
              <a:rPr lang="en-US" baseline="0" dirty="0" smtClean="0"/>
              <a:t> web services- e.g., we’ve integrated local USGS flow data into our deployment of the tool.</a:t>
            </a:r>
          </a:p>
        </p:txBody>
      </p:sp>
      <p:sp>
        <p:nvSpPr>
          <p:cNvPr id="4" name="Slide Number Placeholder 3"/>
          <p:cNvSpPr>
            <a:spLocks noGrp="1"/>
          </p:cNvSpPr>
          <p:nvPr>
            <p:ph type="sldNum" sz="quarter" idx="10"/>
          </p:nvPr>
        </p:nvSpPr>
        <p:spPr/>
        <p:txBody>
          <a:bodyPr/>
          <a:lstStyle/>
          <a:p>
            <a:fld id="{27C92758-6148-3E49-84E2-7E02A644A4D0}" type="slidenum">
              <a:rPr lang="en-US" smtClean="0"/>
              <a:t>15</a:t>
            </a:fld>
            <a:endParaRPr lang="en-US"/>
          </a:p>
        </p:txBody>
      </p:sp>
    </p:spTree>
    <p:extLst>
      <p:ext uri="{BB962C8B-B14F-4D97-AF65-F5344CB8AC3E}">
        <p14:creationId xmlns:p14="http://schemas.microsoft.com/office/powerpoint/2010/main" val="3052312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QA:</a:t>
            </a:r>
            <a:r>
              <a:rPr lang="en-US" baseline="0" dirty="0" smtClean="0"/>
              <a:t> commonly defined as any practices occurring prior to its collection. e.g., field protocols, calibration schedules and procedures, etc.</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off of this workflow</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QC: any practices implemented after the data are collected to achieve high data quality. </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We have developed and deployed a Python-based software application for quality control post processing</a:t>
            </a:r>
          </a:p>
        </p:txBody>
      </p:sp>
      <p:sp>
        <p:nvSpPr>
          <p:cNvPr id="4" name="Slide Number Placeholder 3"/>
          <p:cNvSpPr>
            <a:spLocks noGrp="1"/>
          </p:cNvSpPr>
          <p:nvPr>
            <p:ph type="sldNum" sz="quarter" idx="10"/>
          </p:nvPr>
        </p:nvSpPr>
        <p:spPr/>
        <p:txBody>
          <a:bodyPr/>
          <a:lstStyle/>
          <a:p>
            <a:fld id="{7FA201B6-5EE6-E34E-AB4F-F65E064F9B53}" type="slidenum">
              <a:rPr lang="en-US" smtClean="0"/>
              <a:t>16</a:t>
            </a:fld>
            <a:endParaRPr lang="en-US"/>
          </a:p>
        </p:txBody>
      </p:sp>
    </p:spTree>
    <p:extLst>
      <p:ext uri="{BB962C8B-B14F-4D97-AF65-F5344CB8AC3E}">
        <p14:creationId xmlns:p14="http://schemas.microsoft.com/office/powerpoint/2010/main" val="1138029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Sensor data commonly need corrections for anomalies, calibration shifts, and data flagging.</a:t>
            </a:r>
            <a:endParaRPr lang="en-US" dirty="0" smtClean="0"/>
          </a:p>
        </p:txBody>
      </p:sp>
      <p:sp>
        <p:nvSpPr>
          <p:cNvPr id="4" name="Slide Number Placeholder 3"/>
          <p:cNvSpPr>
            <a:spLocks noGrp="1"/>
          </p:cNvSpPr>
          <p:nvPr>
            <p:ph type="sldNum" sz="quarter" idx="10"/>
          </p:nvPr>
        </p:nvSpPr>
        <p:spPr/>
        <p:txBody>
          <a:bodyPr/>
          <a:lstStyle/>
          <a:p>
            <a:fld id="{7FA201B6-5EE6-E34E-AB4F-F65E064F9B53}" type="slidenum">
              <a:rPr lang="en-US" smtClean="0"/>
              <a:t>17</a:t>
            </a:fld>
            <a:endParaRPr lang="en-US"/>
          </a:p>
        </p:txBody>
      </p:sp>
    </p:spTree>
    <p:extLst>
      <p:ext uri="{BB962C8B-B14F-4D97-AF65-F5344CB8AC3E}">
        <p14:creationId xmlns:p14="http://schemas.microsoft.com/office/powerpoint/2010/main" val="1138029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ODM</a:t>
            </a:r>
            <a:r>
              <a:rPr lang="en-US" baseline="0" dirty="0" smtClean="0"/>
              <a:t> Tools Python:</a:t>
            </a:r>
            <a:endParaRPr lang="en-US" baseline="0" dirty="0"/>
          </a:p>
          <a:p>
            <a:r>
              <a:rPr lang="en-US" baseline="0" dirty="0" smtClean="0"/>
              <a:t>Desktop client application for visualizing and managing data. Some of its features…</a:t>
            </a:r>
          </a:p>
        </p:txBody>
      </p:sp>
      <p:sp>
        <p:nvSpPr>
          <p:cNvPr id="4" name="Slide Number Placeholder 3"/>
          <p:cNvSpPr>
            <a:spLocks noGrp="1"/>
          </p:cNvSpPr>
          <p:nvPr>
            <p:ph type="sldNum" sz="quarter" idx="10"/>
          </p:nvPr>
        </p:nvSpPr>
        <p:spPr/>
        <p:txBody>
          <a:bodyPr/>
          <a:lstStyle/>
          <a:p>
            <a:fld id="{27C92758-6148-3E49-84E2-7E02A644A4D0}" type="slidenum">
              <a:rPr lang="en-US" smtClean="0"/>
              <a:t>18</a:t>
            </a:fld>
            <a:endParaRPr lang="en-US"/>
          </a:p>
        </p:txBody>
      </p:sp>
    </p:spTree>
    <p:extLst>
      <p:ext uri="{BB962C8B-B14F-4D97-AF65-F5344CB8AC3E}">
        <p14:creationId xmlns:p14="http://schemas.microsoft.com/office/powerpoint/2010/main" val="3865165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It’s real focus</a:t>
            </a:r>
            <a:r>
              <a:rPr lang="en-US" baseline="0" dirty="0" smtClean="0"/>
              <a:t> is in the editing of data series.</a:t>
            </a:r>
          </a:p>
          <a:p>
            <a:pPr marL="171450" indent="-171450">
              <a:buFont typeface="Arial"/>
              <a:buChar char="•"/>
            </a:pPr>
            <a:r>
              <a:rPr lang="en-US" baseline="0" dirty="0" smtClean="0"/>
              <a:t>Features a python code console and python script editor which records all data edits. </a:t>
            </a:r>
          </a:p>
          <a:p>
            <a:pPr marL="171450" indent="-171450">
              <a:buFont typeface="Arial"/>
              <a:buChar char="•"/>
            </a:pPr>
            <a:r>
              <a:rPr lang="en-US" baseline="0" dirty="0" smtClean="0"/>
              <a:t>The script serves as a record for all of the processing edits made on the data. This script can be reviewed, making the process from raw data to quality controlled data traceable and also reproducible</a:t>
            </a:r>
          </a:p>
        </p:txBody>
      </p:sp>
      <p:sp>
        <p:nvSpPr>
          <p:cNvPr id="4" name="Slide Number Placeholder 3"/>
          <p:cNvSpPr>
            <a:spLocks noGrp="1"/>
          </p:cNvSpPr>
          <p:nvPr>
            <p:ph type="sldNum" sz="quarter" idx="10"/>
          </p:nvPr>
        </p:nvSpPr>
        <p:spPr/>
        <p:txBody>
          <a:bodyPr/>
          <a:lstStyle/>
          <a:p>
            <a:fld id="{27C92758-6148-3E49-84E2-7E02A644A4D0}" type="slidenum">
              <a:rPr lang="en-US" smtClean="0"/>
              <a:t>19</a:t>
            </a:fld>
            <a:endParaRPr lang="en-US"/>
          </a:p>
        </p:txBody>
      </p:sp>
    </p:spTree>
    <p:extLst>
      <p:ext uri="{BB962C8B-B14F-4D97-AF65-F5344CB8AC3E}">
        <p14:creationId xmlns:p14="http://schemas.microsoft.com/office/powerpoint/2010/main" val="2680232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Hart and Martinez:</a:t>
            </a:r>
            <a:r>
              <a:rPr lang="en-US" baseline="0" dirty="0" smtClean="0"/>
              <a:t> sensor network revolution</a:t>
            </a:r>
          </a:p>
          <a:p>
            <a:r>
              <a:rPr lang="en-US" baseline="0" dirty="0" smtClean="0"/>
              <a:t>We’re past the revolution and on to the sensor boom- article highlights recent advances in nutrient sensors and the </a:t>
            </a:r>
            <a:r>
              <a:rPr lang="en-US" baseline="0" dirty="0" err="1" smtClean="0"/>
              <a:t>Pellerin</a:t>
            </a:r>
            <a:r>
              <a:rPr lang="en-US" baseline="0" dirty="0" smtClean="0"/>
              <a:t> </a:t>
            </a:r>
            <a:r>
              <a:rPr lang="en-US" baseline="0" dirty="0" err="1" smtClean="0"/>
              <a:t>etal</a:t>
            </a:r>
            <a:r>
              <a:rPr lang="en-US" baseline="0" dirty="0" smtClean="0"/>
              <a:t> article in JAWRA</a:t>
            </a:r>
          </a:p>
          <a:p>
            <a:r>
              <a:rPr lang="en-US" baseline="0" dirty="0" smtClean="0"/>
              <a:t>With all this data, Campbell et al tell us that quantity of data is nothing without quality of data</a:t>
            </a:r>
          </a:p>
          <a:p>
            <a:r>
              <a:rPr lang="en-US" baseline="0" dirty="0" smtClean="0"/>
              <a:t>Furthermore, </a:t>
            </a:r>
            <a:r>
              <a:rPr lang="en-US" baseline="0" dirty="0" err="1" smtClean="0"/>
              <a:t>Ffield</a:t>
            </a:r>
            <a:r>
              <a:rPr lang="en-US" baseline="0" dirty="0" smtClean="0"/>
              <a:t> data management should be considered</a:t>
            </a:r>
          </a:p>
          <a:p>
            <a:r>
              <a:rPr lang="en-US" baseline="0" dirty="0" smtClean="0"/>
              <a:t>And another catchy headline: winning the war on water requires winning the battle on data</a:t>
            </a:r>
            <a:endParaRPr lang="en-US" dirty="0" smtClean="0"/>
          </a:p>
          <a:p>
            <a:endParaRPr lang="en-US" dirty="0" smtClean="0"/>
          </a:p>
          <a:p>
            <a:r>
              <a:rPr lang="en-US" dirty="0" smtClean="0"/>
              <a:t>Expanding- more sensors as prices</a:t>
            </a:r>
            <a:r>
              <a:rPr lang="en-US" baseline="0" dirty="0" smtClean="0"/>
              <a:t> drop and technology is more approachable</a:t>
            </a:r>
            <a:r>
              <a:rPr lang="en-US" dirty="0" smtClean="0"/>
              <a:t>, more sites, longer time periods</a:t>
            </a:r>
          </a:p>
          <a:p>
            <a:endParaRPr lang="en-US" dirty="0" smtClean="0"/>
          </a:p>
          <a:p>
            <a:r>
              <a:rPr lang="en-US" dirty="0" smtClean="0"/>
              <a:t>So, with that context, I’ll focus on my particular case.</a:t>
            </a:r>
          </a:p>
        </p:txBody>
      </p:sp>
      <p:sp>
        <p:nvSpPr>
          <p:cNvPr id="4" name="Slide Number Placeholder 3"/>
          <p:cNvSpPr>
            <a:spLocks noGrp="1"/>
          </p:cNvSpPr>
          <p:nvPr>
            <p:ph type="sldNum" sz="quarter" idx="10"/>
          </p:nvPr>
        </p:nvSpPr>
        <p:spPr/>
        <p:txBody>
          <a:bodyPr/>
          <a:lstStyle/>
          <a:p>
            <a:fld id="{27C92758-6148-3E49-84E2-7E02A644A4D0}" type="slidenum">
              <a:rPr lang="en-US" smtClean="0"/>
              <a:t>2</a:t>
            </a:fld>
            <a:endParaRPr lang="en-US"/>
          </a:p>
        </p:txBody>
      </p:sp>
    </p:spTree>
    <p:extLst>
      <p:ext uri="{BB962C8B-B14F-4D97-AF65-F5344CB8AC3E}">
        <p14:creationId xmlns:p14="http://schemas.microsoft.com/office/powerpoint/2010/main" val="826510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rPr>
              <a:t>Networks conducting long term monitoring using </a:t>
            </a:r>
            <a:r>
              <a:rPr lang="en-US" sz="1200" i="1" dirty="0" smtClean="0">
                <a:solidFill>
                  <a:schemeClr val="bg1"/>
                </a:solidFill>
              </a:rPr>
              <a:t>in situ </a:t>
            </a:r>
            <a:r>
              <a:rPr lang="en-US" sz="1200" dirty="0" smtClean="0">
                <a:solidFill>
                  <a:schemeClr val="bg1"/>
                </a:solidFill>
              </a:rPr>
              <a:t>sensors need the functionality to track physical equipment as well as deployments, calibrations, and other actions related to site and equipment maintenance. The observational data being generated by sensors are enhanced if direct linkages to equipment details and actions can be made. This type of information is typically recorded in field notebooks or in static files, which are rarely linked to observations in a way that could be used to interpret results. However, the record of field activities is often relevant to analysis or post processing of the observational data.</a:t>
            </a:r>
            <a:endParaRPr lang="en-US" sz="1200" dirty="0" smtClean="0">
              <a:solidFill>
                <a:schemeClr val="bg1"/>
              </a:solidFill>
              <a:cs typeface="Times"/>
            </a:endParaRPr>
          </a:p>
          <a:p>
            <a:endParaRPr lang="en-US" dirty="0"/>
          </a:p>
        </p:txBody>
      </p:sp>
      <p:sp>
        <p:nvSpPr>
          <p:cNvPr id="4" name="Slide Number Placeholder 3"/>
          <p:cNvSpPr>
            <a:spLocks noGrp="1"/>
          </p:cNvSpPr>
          <p:nvPr>
            <p:ph type="sldNum" sz="quarter" idx="10"/>
          </p:nvPr>
        </p:nvSpPr>
        <p:spPr/>
        <p:txBody>
          <a:bodyPr/>
          <a:lstStyle/>
          <a:p>
            <a:fld id="{4CBCE6DA-9DEE-3C45-8A6D-91E75B5452F4}" type="slidenum">
              <a:rPr lang="en-US" smtClean="0"/>
              <a:t>20</a:t>
            </a:fld>
            <a:endParaRPr lang="en-US"/>
          </a:p>
        </p:txBody>
      </p:sp>
    </p:spTree>
    <p:extLst>
      <p:ext uri="{BB962C8B-B14F-4D97-AF65-F5344CB8AC3E}">
        <p14:creationId xmlns:p14="http://schemas.microsoft.com/office/powerpoint/2010/main" val="956456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The Equipment schema was designed as an extension to Version 2 of the Observations Model (ODM2). </a:t>
            </a:r>
          </a:p>
          <a:p>
            <a:endParaRPr lang="en-US" dirty="0"/>
          </a:p>
        </p:txBody>
      </p:sp>
      <p:sp>
        <p:nvSpPr>
          <p:cNvPr id="4" name="Slide Number Placeholder 3"/>
          <p:cNvSpPr>
            <a:spLocks noGrp="1"/>
          </p:cNvSpPr>
          <p:nvPr>
            <p:ph type="sldNum" sz="quarter" idx="10"/>
          </p:nvPr>
        </p:nvSpPr>
        <p:spPr/>
        <p:txBody>
          <a:bodyPr/>
          <a:lstStyle/>
          <a:p>
            <a:fld id="{4CBCE6DA-9DEE-3C45-8A6D-91E75B5452F4}" type="slidenum">
              <a:rPr lang="en-US" smtClean="0"/>
              <a:t>21</a:t>
            </a:fld>
            <a:endParaRPr lang="en-US"/>
          </a:p>
        </p:txBody>
      </p:sp>
    </p:spTree>
    <p:extLst>
      <p:ext uri="{BB962C8B-B14F-4D97-AF65-F5344CB8AC3E}">
        <p14:creationId xmlns:p14="http://schemas.microsoft.com/office/powerpoint/2010/main" val="2573417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smtClean="0"/>
              <a:t>The Equipment extension provides additional metadata specific to physical inventory (Equipment and Equipment Models) and associated actions (Calibrations, Deployments, Maintenance Actions).</a:t>
            </a:r>
          </a:p>
          <a:p>
            <a:pPr marL="171450" indent="-171450">
              <a:buFont typeface="Arial"/>
              <a:buChar char="•"/>
            </a:pPr>
            <a:r>
              <a:rPr lang="en-US" sz="1200" dirty="0" smtClean="0"/>
              <a:t>The schema is implemented in a relational database system for storage and management. </a:t>
            </a:r>
          </a:p>
          <a:p>
            <a:endParaRPr lang="en-US" dirty="0"/>
          </a:p>
        </p:txBody>
      </p:sp>
      <p:sp>
        <p:nvSpPr>
          <p:cNvPr id="4" name="Slide Number Placeholder 3"/>
          <p:cNvSpPr>
            <a:spLocks noGrp="1"/>
          </p:cNvSpPr>
          <p:nvPr>
            <p:ph type="sldNum" sz="quarter" idx="10"/>
          </p:nvPr>
        </p:nvSpPr>
        <p:spPr/>
        <p:txBody>
          <a:bodyPr/>
          <a:lstStyle/>
          <a:p>
            <a:fld id="{4CBCE6DA-9DEE-3C45-8A6D-91E75B5452F4}" type="slidenum">
              <a:rPr lang="en-US" smtClean="0"/>
              <a:t>22</a:t>
            </a:fld>
            <a:endParaRPr lang="en-US"/>
          </a:p>
        </p:txBody>
      </p:sp>
    </p:spTree>
    <p:extLst>
      <p:ext uri="{BB962C8B-B14F-4D97-AF65-F5344CB8AC3E}">
        <p14:creationId xmlns:p14="http://schemas.microsoft.com/office/powerpoint/2010/main" val="162526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interact with the underlying database, we developed </a:t>
            </a:r>
            <a:r>
              <a:rPr lang="en-US" sz="1200" b="0" i="0" kern="1200" dirty="0" smtClean="0">
                <a:solidFill>
                  <a:schemeClr val="tx1"/>
                </a:solidFill>
                <a:effectLst/>
                <a:latin typeface="+mn-lt"/>
                <a:ea typeface="+mn-ea"/>
                <a:cs typeface="+mn-cs"/>
              </a:rPr>
              <a:t>a</a:t>
            </a:r>
            <a:r>
              <a:rPr lang="en-US" sz="1200" b="0" i="0" dirty="0" smtClean="0"/>
              <a:t> web interface </a:t>
            </a:r>
            <a:r>
              <a:rPr lang="en-US" sz="1200" b="0" i="0" dirty="0" smtClean="0">
                <a:solidFill>
                  <a:schemeClr val="tx1"/>
                </a:solidFill>
                <a:cs typeface="Times"/>
              </a:rPr>
              <a:t>using Python </a:t>
            </a:r>
            <a:r>
              <a:rPr lang="en-US" sz="1200" b="0" i="0" dirty="0" err="1" smtClean="0">
                <a:solidFill>
                  <a:schemeClr val="tx1"/>
                </a:solidFill>
                <a:cs typeface="Times"/>
              </a:rPr>
              <a:t>Django</a:t>
            </a:r>
            <a:r>
              <a:rPr lang="en-US" sz="1200" b="0" i="0" dirty="0" smtClean="0">
                <a:solidFill>
                  <a:schemeClr val="tx1"/>
                </a:solidFill>
                <a:cs typeface="Times"/>
              </a:rPr>
              <a:t> and d3.</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b="1" dirty="0" smtClean="0"/>
              <a:t>Site visits are created </a:t>
            </a:r>
            <a:r>
              <a:rPr lang="en-US" sz="1200" dirty="0" smtClean="0"/>
              <a:t>with calibrations, deployments, and other actions added as </a:t>
            </a:r>
            <a:r>
              <a:rPr lang="en-US" sz="1200" b="1" dirty="0" smtClean="0"/>
              <a:t>nested actions </a:t>
            </a:r>
            <a:r>
              <a:rPr lang="en-US" sz="1200" dirty="0" smtClean="0"/>
              <a:t>related to the site visit. The action type determines which attributes are necessary.</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b="1" dirty="0" smtClean="0"/>
              <a:t>Site visit details </a:t>
            </a:r>
            <a:r>
              <a:rPr lang="en-US" sz="1200" dirty="0" smtClean="0"/>
              <a:t>and related actions can be queried and reviewed.</a:t>
            </a:r>
            <a:endParaRPr lang="en-US" sz="1200" dirty="0" smtClean="0">
              <a:solidFill>
                <a:schemeClr val="tx1"/>
              </a:solidFill>
              <a:cs typeface="Times"/>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dirty="0" smtClean="0"/>
              <a:t>Deployment and calibration histories can be </a:t>
            </a:r>
            <a:r>
              <a:rPr lang="en-US" sz="1200" b="1" dirty="0" smtClean="0"/>
              <a:t>viewed by site</a:t>
            </a:r>
            <a:r>
              <a:rPr lang="en-US" sz="1200" dirty="0" smtClean="0"/>
              <a:t>.</a:t>
            </a:r>
            <a:endParaRPr lang="en-US" sz="1200" dirty="0" smtClean="0">
              <a:solidFill>
                <a:schemeClr val="tx1"/>
              </a:solidFill>
              <a:cs typeface="Times"/>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endParaRPr lang="en-US" sz="1200" dirty="0" smtClean="0">
              <a:solidFill>
                <a:schemeClr val="tx1"/>
              </a:solidFill>
              <a:cs typeface="Time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C92758-6148-3E49-84E2-7E02A644A4D0}" type="slidenum">
              <a:rPr lang="en-US" smtClean="0"/>
              <a:t>23</a:t>
            </a:fld>
            <a:endParaRPr lang="en-US"/>
          </a:p>
        </p:txBody>
      </p:sp>
    </p:spTree>
    <p:extLst>
      <p:ext uri="{BB962C8B-B14F-4D97-AF65-F5344CB8AC3E}">
        <p14:creationId xmlns:p14="http://schemas.microsoft.com/office/powerpoint/2010/main" val="2140162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dirty="0" smtClean="0"/>
              <a:t>The full </a:t>
            </a:r>
            <a:r>
              <a:rPr lang="en-US" sz="1200" b="1" dirty="0" smtClean="0"/>
              <a:t>equipment inventory </a:t>
            </a:r>
            <a:r>
              <a:rPr lang="en-US" sz="1200" dirty="0" smtClean="0"/>
              <a:t>can be searched with detailed views for each piece of equipment.</a:t>
            </a:r>
            <a:endParaRPr lang="en-US" sz="1200" dirty="0" smtClean="0">
              <a:solidFill>
                <a:schemeClr val="tx1"/>
              </a:solidFill>
              <a:cs typeface="Times"/>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dirty="0" smtClean="0"/>
              <a:t>Deployment and calibration histories can be </a:t>
            </a:r>
            <a:r>
              <a:rPr lang="en-US" sz="1200" b="1" dirty="0" smtClean="0"/>
              <a:t>viewed for each piece of equipment</a:t>
            </a:r>
            <a:r>
              <a:rPr lang="en-US" sz="1200" dirty="0" smtClean="0"/>
              <a:t>.</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dirty="0" smtClean="0">
                <a:solidFill>
                  <a:schemeClr val="tx1"/>
                </a:solidFill>
                <a:cs typeface="Times"/>
              </a:rPr>
              <a:t>Can view equipment associated</a:t>
            </a:r>
            <a:r>
              <a:rPr lang="en-US" sz="1200" baseline="0" dirty="0" smtClean="0">
                <a:solidFill>
                  <a:schemeClr val="tx1"/>
                </a:solidFill>
                <a:cs typeface="Times"/>
              </a:rPr>
              <a:t> with each person</a:t>
            </a:r>
            <a:endParaRPr lang="en-US" sz="1200" dirty="0" smtClean="0">
              <a:solidFill>
                <a:schemeClr val="tx1"/>
              </a:solidFill>
              <a:cs typeface="Times"/>
            </a:endParaRPr>
          </a:p>
        </p:txBody>
      </p:sp>
      <p:sp>
        <p:nvSpPr>
          <p:cNvPr id="4" name="Slide Number Placeholder 3"/>
          <p:cNvSpPr>
            <a:spLocks noGrp="1"/>
          </p:cNvSpPr>
          <p:nvPr>
            <p:ph type="sldNum" sz="quarter" idx="10"/>
          </p:nvPr>
        </p:nvSpPr>
        <p:spPr/>
        <p:txBody>
          <a:bodyPr/>
          <a:lstStyle/>
          <a:p>
            <a:fld id="{27C92758-6148-3E49-84E2-7E02A644A4D0}" type="slidenum">
              <a:rPr lang="en-US" smtClean="0"/>
              <a:t>24</a:t>
            </a:fld>
            <a:endParaRPr lang="en-US"/>
          </a:p>
        </p:txBody>
      </p:sp>
    </p:spTree>
    <p:extLst>
      <p:ext uri="{BB962C8B-B14F-4D97-AF65-F5344CB8AC3E}">
        <p14:creationId xmlns:p14="http://schemas.microsoft.com/office/powerpoint/2010/main" val="2140162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90525" indent="-390525"/>
            <a:r>
              <a:rPr lang="en-US" sz="1200" dirty="0" smtClean="0"/>
              <a:t>For each instrument deployment, one or more result records are created, </a:t>
            </a:r>
            <a:r>
              <a:rPr lang="en-US" sz="1200" b="1" dirty="0" smtClean="0"/>
              <a:t>linking physical infrastructure to observations</a:t>
            </a:r>
            <a:r>
              <a:rPr lang="en-US" sz="1200" b="1" dirty="0" smtClean="0"/>
              <a:t>.</a:t>
            </a:r>
            <a:endParaRPr lang="en-US" sz="1200" b="1" dirty="0" smtClean="0"/>
          </a:p>
        </p:txBody>
      </p:sp>
      <p:sp>
        <p:nvSpPr>
          <p:cNvPr id="4" name="Slide Number Placeholder 3"/>
          <p:cNvSpPr>
            <a:spLocks noGrp="1"/>
          </p:cNvSpPr>
          <p:nvPr>
            <p:ph type="sldNum" sz="quarter" idx="10"/>
          </p:nvPr>
        </p:nvSpPr>
        <p:spPr/>
        <p:txBody>
          <a:bodyPr/>
          <a:lstStyle/>
          <a:p>
            <a:fld id="{27C92758-6148-3E49-84E2-7E02A644A4D0}" type="slidenum">
              <a:rPr lang="en-US" smtClean="0"/>
              <a:t>25</a:t>
            </a:fld>
            <a:endParaRPr lang="en-US"/>
          </a:p>
        </p:txBody>
      </p:sp>
    </p:spTree>
    <p:extLst>
      <p:ext uri="{BB962C8B-B14F-4D97-AF65-F5344CB8AC3E}">
        <p14:creationId xmlns:p14="http://schemas.microsoft.com/office/powerpoint/2010/main" val="2140162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smtClean="0"/>
              <a:t>All of the software and tools that we have developed are open-source. You can access the software via</a:t>
            </a:r>
            <a:r>
              <a:rPr lang="en-US" sz="1200" baseline="0" dirty="0" smtClean="0"/>
              <a:t> our </a:t>
            </a:r>
            <a:r>
              <a:rPr lang="en-US" sz="1200" baseline="0" dirty="0" err="1" smtClean="0"/>
              <a:t>github</a:t>
            </a:r>
            <a:r>
              <a:rPr lang="en-US" sz="1200" baseline="0" dirty="0" smtClean="0"/>
              <a:t> repositories. We also welcome contributions.</a:t>
            </a:r>
          </a:p>
          <a:p>
            <a:pPr marL="171450" indent="-171450">
              <a:buFont typeface="Arial"/>
              <a:buChar char="•"/>
            </a:pPr>
            <a:r>
              <a:rPr lang="en-US" sz="1200" b="1" baseline="0" dirty="0" smtClean="0">
                <a:solidFill>
                  <a:schemeClr val="tx1"/>
                </a:solidFill>
                <a:cs typeface="Times"/>
              </a:rPr>
              <a:t>Each component of our data management workflow can be implemented on its own depending on the needs of the network. </a:t>
            </a:r>
          </a:p>
          <a:p>
            <a:pPr marL="171450" indent="-171450">
              <a:buFont typeface="Arial"/>
              <a:buChar char="•"/>
            </a:pPr>
            <a:r>
              <a:rPr lang="en-US" sz="1200" b="1" baseline="0" dirty="0" smtClean="0">
                <a:solidFill>
                  <a:schemeClr val="tx1"/>
                </a:solidFill>
                <a:cs typeface="Times"/>
              </a:rPr>
              <a:t>Note that most of these products are still being actively developed. We are in the process of growing the software ecosystem that will be used around ODM2- some of this means converting from ODM 1 compatibility to ODM 2.</a:t>
            </a:r>
            <a:endParaRPr lang="en-US" sz="1200" b="1" dirty="0" smtClean="0">
              <a:solidFill>
                <a:schemeClr val="tx1"/>
              </a:solidFill>
              <a:cs typeface="Times"/>
            </a:endParaRPr>
          </a:p>
        </p:txBody>
      </p:sp>
      <p:sp>
        <p:nvSpPr>
          <p:cNvPr id="4" name="Slide Number Placeholder 3"/>
          <p:cNvSpPr>
            <a:spLocks noGrp="1"/>
          </p:cNvSpPr>
          <p:nvPr>
            <p:ph type="sldNum" sz="quarter" idx="10"/>
          </p:nvPr>
        </p:nvSpPr>
        <p:spPr/>
        <p:txBody>
          <a:bodyPr/>
          <a:lstStyle/>
          <a:p>
            <a:fld id="{27C92758-6148-3E49-84E2-7E02A644A4D0}" type="slidenum">
              <a:rPr lang="en-US" smtClean="0"/>
              <a:t>26</a:t>
            </a:fld>
            <a:endParaRPr lang="en-US"/>
          </a:p>
        </p:txBody>
      </p:sp>
    </p:spTree>
    <p:extLst>
      <p:ext uri="{BB962C8B-B14F-4D97-AF65-F5344CB8AC3E}">
        <p14:creationId xmlns:p14="http://schemas.microsoft.com/office/powerpoint/2010/main" val="2140162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90525" indent="-390525"/>
            <a:r>
              <a:rPr lang="en-US" sz="1200" kern="1200" dirty="0" smtClean="0"/>
              <a:t>We’ve been able to increase the quality</a:t>
            </a:r>
            <a:r>
              <a:rPr lang="en-US" sz="1200" kern="1200" baseline="0" dirty="0" smtClean="0"/>
              <a:t> of our sensor-based data products by:</a:t>
            </a:r>
            <a:endParaRPr lang="en-US" sz="1200" kern="1200" dirty="0" smtClean="0"/>
          </a:p>
          <a:p>
            <a:pPr marL="390525" indent="-390525"/>
            <a:endParaRPr lang="en-US" sz="1200" kern="1200" dirty="0" smtClean="0"/>
          </a:p>
          <a:p>
            <a:pPr marL="390525" indent="-390525"/>
            <a:r>
              <a:rPr lang="en-US" sz="1200" kern="1200" dirty="0" smtClean="0"/>
              <a:t>Automating much of our data </a:t>
            </a:r>
            <a:r>
              <a:rPr lang="en-US" sz="1200" kern="1200" dirty="0" err="1" smtClean="0"/>
              <a:t>mgmt</a:t>
            </a:r>
            <a:r>
              <a:rPr lang="en-US" sz="1200" kern="1200" dirty="0" smtClean="0"/>
              <a:t> tasks-</a:t>
            </a:r>
            <a:r>
              <a:rPr lang="en-US" sz="1200" kern="1200" baseline="0" dirty="0" smtClean="0"/>
              <a:t> which is essential for the volume of data generated by in situ networks.</a:t>
            </a:r>
          </a:p>
          <a:p>
            <a:pPr marL="390525" indent="-390525"/>
            <a:r>
              <a:rPr lang="en-US" sz="1200" kern="1200" baseline="0" dirty="0" smtClean="0"/>
              <a:t>Making visualization and data access broadly available.</a:t>
            </a:r>
          </a:p>
          <a:p>
            <a:pPr marL="390525" indent="-390525"/>
            <a:r>
              <a:rPr lang="en-US" sz="1200" kern="1200" baseline="0" dirty="0" smtClean="0"/>
              <a:t>We’ve been able to make our QC reproducible and </a:t>
            </a:r>
            <a:r>
              <a:rPr lang="en-US" sz="1200" kern="1200" baseline="0" dirty="0" err="1" smtClean="0"/>
              <a:t>tracceable</a:t>
            </a:r>
            <a:r>
              <a:rPr lang="en-US" sz="1200" kern="1200" baseline="0" dirty="0" smtClean="0"/>
              <a:t>- increase confidence in the process</a:t>
            </a:r>
          </a:p>
          <a:p>
            <a:pPr marL="390525" indent="-390525"/>
            <a:r>
              <a:rPr lang="en-US" sz="1200" kern="1200" baseline="0" dirty="0" smtClean="0"/>
              <a:t>We’ve also been able to </a:t>
            </a:r>
            <a:r>
              <a:rPr lang="en-US" sz="1200" kern="1200" dirty="0" smtClean="0"/>
              <a:t> to track </a:t>
            </a:r>
            <a:r>
              <a:rPr lang="en-US" sz="1200" dirty="0" smtClean="0"/>
              <a:t>sensors across institutions, maintaining a consistent record despite personnel changes, and a reference for performing quality control on observational data. </a:t>
            </a:r>
          </a:p>
          <a:p>
            <a:pPr marL="390525" indent="-390525"/>
            <a:endParaRPr lang="en-US" sz="1200" b="1" dirty="0" smtClean="0">
              <a:solidFill>
                <a:schemeClr val="tx1"/>
              </a:solidFill>
              <a:cs typeface="Times"/>
            </a:endParaRPr>
          </a:p>
          <a:p>
            <a:pPr marL="390525" indent="-390525"/>
            <a:r>
              <a:rPr lang="en-US" sz="1200" b="1" dirty="0" smtClean="0">
                <a:solidFill>
                  <a:schemeClr val="tx1"/>
                </a:solidFill>
                <a:cs typeface="Times"/>
              </a:rPr>
              <a:t>These</a:t>
            </a:r>
            <a:r>
              <a:rPr lang="en-US" sz="1200" b="1" baseline="0" dirty="0" smtClean="0">
                <a:solidFill>
                  <a:schemeClr val="tx1"/>
                </a:solidFill>
                <a:cs typeface="Times"/>
              </a:rPr>
              <a:t> last points- </a:t>
            </a:r>
          </a:p>
          <a:p>
            <a:pPr marL="390525" indent="-390525">
              <a:buFontTx/>
              <a:buChar char="-"/>
            </a:pPr>
            <a:r>
              <a:rPr lang="en-US" sz="1200" b="1" baseline="0" dirty="0" smtClean="0">
                <a:solidFill>
                  <a:schemeClr val="tx1"/>
                </a:solidFill>
                <a:cs typeface="Times"/>
              </a:rPr>
              <a:t>Community developed standards with open source and documented tools improve sustainability of the data and the tools.</a:t>
            </a:r>
          </a:p>
          <a:p>
            <a:pPr marL="390525" indent="-390525">
              <a:buFontTx/>
              <a:buChar char="-"/>
            </a:pPr>
            <a:r>
              <a:rPr lang="en-US" sz="1200" b="1" baseline="0" dirty="0" smtClean="0">
                <a:solidFill>
                  <a:schemeClr val="tx1"/>
                </a:solidFill>
                <a:cs typeface="Times"/>
              </a:rPr>
              <a:t>Accessing data and metadata programmatically make data more reusable</a:t>
            </a:r>
          </a:p>
          <a:p>
            <a:pPr marL="390525" indent="-390525"/>
            <a:endParaRPr lang="en-US" sz="1200" b="1" dirty="0" smtClean="0">
              <a:solidFill>
                <a:schemeClr val="tx1"/>
              </a:solidFill>
              <a:cs typeface="Times"/>
            </a:endParaRPr>
          </a:p>
        </p:txBody>
      </p:sp>
      <p:sp>
        <p:nvSpPr>
          <p:cNvPr id="4" name="Slide Number Placeholder 3"/>
          <p:cNvSpPr>
            <a:spLocks noGrp="1"/>
          </p:cNvSpPr>
          <p:nvPr>
            <p:ph type="sldNum" sz="quarter" idx="10"/>
          </p:nvPr>
        </p:nvSpPr>
        <p:spPr/>
        <p:txBody>
          <a:bodyPr/>
          <a:lstStyle/>
          <a:p>
            <a:fld id="{27C92758-6148-3E49-84E2-7E02A644A4D0}" type="slidenum">
              <a:rPr lang="en-US" smtClean="0"/>
              <a:t>27</a:t>
            </a:fld>
            <a:endParaRPr lang="en-US"/>
          </a:p>
        </p:txBody>
      </p:sp>
    </p:spTree>
    <p:extLst>
      <p:ext uri="{BB962C8B-B14F-4D97-AF65-F5344CB8AC3E}">
        <p14:creationId xmlns:p14="http://schemas.microsoft.com/office/powerpoint/2010/main" val="21401621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BCE6DA-9DEE-3C45-8A6D-91E75B5452F4}" type="slidenum">
              <a:rPr lang="en-US" smtClean="0"/>
              <a:t>28</a:t>
            </a:fld>
            <a:endParaRPr lang="en-US"/>
          </a:p>
        </p:txBody>
      </p:sp>
    </p:spTree>
    <p:extLst>
      <p:ext uri="{BB962C8B-B14F-4D97-AF65-F5344CB8AC3E}">
        <p14:creationId xmlns:p14="http://schemas.microsoft.com/office/powerpoint/2010/main" val="3807963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involved in a collaborative</a:t>
            </a:r>
            <a:r>
              <a:rPr lang="en-US" baseline="0" dirty="0" smtClean="0"/>
              <a:t> project between universities in Utah </a:t>
            </a:r>
            <a:r>
              <a:rPr lang="en-US" dirty="0" smtClean="0"/>
              <a:t>called iUTAH,</a:t>
            </a:r>
            <a:r>
              <a:rPr lang="en-US" baseline="0" dirty="0" smtClean="0"/>
              <a:t> which is focused on hydro-sustainability. A major component is this monitoring network. 3 watersheds instrumented with aquatic, climate, and </a:t>
            </a:r>
            <a:r>
              <a:rPr lang="en-US" baseline="0" dirty="0" err="1" smtClean="0"/>
              <a:t>stormwater</a:t>
            </a:r>
            <a:r>
              <a:rPr lang="en-US" baseline="0" dirty="0" smtClean="0"/>
              <a:t> sites to observe mountain water transitioning to urban use</a:t>
            </a:r>
          </a:p>
        </p:txBody>
      </p:sp>
      <p:sp>
        <p:nvSpPr>
          <p:cNvPr id="4" name="Slide Number Placeholder 3"/>
          <p:cNvSpPr>
            <a:spLocks noGrp="1"/>
          </p:cNvSpPr>
          <p:nvPr>
            <p:ph type="sldNum" sz="quarter" idx="10"/>
          </p:nvPr>
        </p:nvSpPr>
        <p:spPr/>
        <p:txBody>
          <a:bodyPr/>
          <a:lstStyle/>
          <a:p>
            <a:fld id="{27C92758-6148-3E49-84E2-7E02A644A4D0}" type="slidenum">
              <a:rPr lang="en-US" smtClean="0"/>
              <a:t>3</a:t>
            </a:fld>
            <a:endParaRPr lang="en-US"/>
          </a:p>
        </p:txBody>
      </p:sp>
    </p:spTree>
    <p:extLst>
      <p:ext uri="{BB962C8B-B14F-4D97-AF65-F5344CB8AC3E}">
        <p14:creationId xmlns:p14="http://schemas.microsoft.com/office/powerpoint/2010/main" val="1582623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let’s talk</a:t>
            </a:r>
            <a:r>
              <a:rPr lang="en-US" baseline="0" dirty="0" smtClean="0"/>
              <a:t> about the volume of data being generated in the network.</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it is desirable to automate as much of the data management workflow as possible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effective cyberinfrastructure is necessary to make data products available and usable</a:t>
            </a:r>
            <a:r>
              <a:rPr lang="en-US" dirty="0" smtClean="0">
                <a:effectLst/>
              </a:rPr>
              <a:t> </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F4F9144-48AE-A04A-B99B-5C18F2229E8D}" type="slidenum">
              <a:rPr lang="en-US" smtClean="0"/>
              <a:t>4</a:t>
            </a:fld>
            <a:endParaRPr lang="en-US"/>
          </a:p>
        </p:txBody>
      </p:sp>
    </p:spTree>
    <p:extLst>
      <p:ext uri="{BB962C8B-B14F-4D97-AF65-F5344CB8AC3E}">
        <p14:creationId xmlns:p14="http://schemas.microsoft.com/office/powerpoint/2010/main" val="803252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In addition to the quantity</a:t>
            </a:r>
            <a:r>
              <a:rPr lang="en-US" sz="1200" kern="1200" baseline="0" dirty="0" smtClean="0">
                <a:solidFill>
                  <a:schemeClr val="tx1"/>
                </a:solidFill>
                <a:effectLst/>
                <a:latin typeface="+mn-lt"/>
                <a:ea typeface="+mn-ea"/>
                <a:cs typeface="+mn-cs"/>
              </a:rPr>
              <a:t> of data, we are dealing with different types of data that need complete metadata descriptions. </a:t>
            </a:r>
            <a:endParaRPr lang="en-US"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Researchers and practitioners need tools for data import and storage as well as data access and management.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In addition to addressing the challenges presented by the sheer quantity of data, monitoring networks need practices to ensure high data quality, including procedures and tools for post processing.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Data quality is further enhanced if networks are able to track physical infrastructure such as equipment, deployments, calibrations, and other events related to site maintenance and associate these details with observational data.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C92758-6148-3E49-84E2-7E02A644A4D0}" type="slidenum">
              <a:rPr lang="en-US" smtClean="0"/>
              <a:t>5</a:t>
            </a:fld>
            <a:endParaRPr lang="en-US"/>
          </a:p>
        </p:txBody>
      </p:sp>
    </p:spTree>
    <p:extLst>
      <p:ext uri="{BB962C8B-B14F-4D97-AF65-F5344CB8AC3E}">
        <p14:creationId xmlns:p14="http://schemas.microsoft.com/office/powerpoint/2010/main" val="449218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Cyberinfrastructure is a layer in sensor network design to account for data storag</a:t>
            </a:r>
            <a:r>
              <a:rPr lang="en-US" baseline="0" dirty="0" smtClean="0"/>
              <a:t>e, processing, and analysis steps.</a:t>
            </a:r>
            <a:endParaRPr lang="en-US" dirty="0"/>
          </a:p>
        </p:txBody>
      </p:sp>
      <p:sp>
        <p:nvSpPr>
          <p:cNvPr id="4" name="Slide Number Placeholder 3"/>
          <p:cNvSpPr>
            <a:spLocks noGrp="1"/>
          </p:cNvSpPr>
          <p:nvPr>
            <p:ph type="sldNum" sz="quarter" idx="10"/>
          </p:nvPr>
        </p:nvSpPr>
        <p:spPr/>
        <p:txBody>
          <a:bodyPr/>
          <a:lstStyle/>
          <a:p>
            <a:fld id="{4ECC665A-08F7-0A45-962E-BCEC35CAEA3D}" type="slidenum">
              <a:rPr lang="en-US" smtClean="0"/>
              <a:t>6</a:t>
            </a:fld>
            <a:endParaRPr lang="en-US"/>
          </a:p>
        </p:txBody>
      </p:sp>
    </p:spTree>
    <p:extLst>
      <p:ext uri="{BB962C8B-B14F-4D97-AF65-F5344CB8AC3E}">
        <p14:creationId xmlns:p14="http://schemas.microsoft.com/office/powerpoint/2010/main" val="1814185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We’re working to develop our tools to be compatible with the structure of Observations Data Model 2 (ODM2). </a:t>
            </a:r>
          </a:p>
          <a:p>
            <a:r>
              <a:rPr lang="en-US" sz="1200" kern="1200" dirty="0" smtClean="0">
                <a:solidFill>
                  <a:schemeClr val="tx1"/>
                </a:solidFill>
                <a:effectLst/>
                <a:latin typeface="+mn-lt"/>
                <a:ea typeface="+mn-ea"/>
                <a:cs typeface="+mn-cs"/>
              </a:rPr>
              <a:t>What</a:t>
            </a:r>
            <a:r>
              <a:rPr lang="en-US" sz="1200" kern="1200" baseline="0" dirty="0" smtClean="0">
                <a:solidFill>
                  <a:schemeClr val="tx1"/>
                </a:solidFill>
                <a:effectLst/>
                <a:latin typeface="+mn-lt"/>
                <a:ea typeface="+mn-ea"/>
                <a:cs typeface="+mn-cs"/>
              </a:rPr>
              <a:t> is ODM2? </a:t>
            </a:r>
          </a:p>
          <a:p>
            <a:pPr marL="171450" indent="-171450">
              <a:buFontTx/>
              <a:buChar char="-"/>
            </a:pPr>
            <a:r>
              <a:rPr lang="en-US" sz="1200" kern="1200" dirty="0" smtClean="0">
                <a:solidFill>
                  <a:schemeClr val="tx1"/>
                </a:solidFill>
                <a:effectLst/>
                <a:latin typeface="+mn-lt"/>
                <a:ea typeface="+mn-ea"/>
                <a:cs typeface="+mn-cs"/>
              </a:rPr>
              <a:t>a community-developed information model for spatially discrete, feature based earth observations</a:t>
            </a:r>
          </a:p>
          <a:p>
            <a:pPr marL="171450" indent="-171450">
              <a:buFontTx/>
              <a:buChar char="-"/>
            </a:pPr>
            <a:r>
              <a:rPr lang="en-US" sz="1200" kern="1200" dirty="0" smtClean="0">
                <a:solidFill>
                  <a:schemeClr val="tx1"/>
                </a:solidFill>
                <a:effectLst/>
                <a:latin typeface="+mn-lt"/>
                <a:ea typeface="+mn-ea"/>
                <a:cs typeface="+mn-cs"/>
              </a:rPr>
              <a:t>You</a:t>
            </a:r>
            <a:r>
              <a:rPr lang="en-US" sz="1200" kern="1200" baseline="0" dirty="0" smtClean="0">
                <a:solidFill>
                  <a:schemeClr val="tx1"/>
                </a:solidFill>
                <a:effectLst/>
                <a:latin typeface="+mn-lt"/>
                <a:ea typeface="+mn-ea"/>
                <a:cs typeface="+mn-cs"/>
              </a:rPr>
              <a:t> may have heard of or used the original ODM- developed in conjunction with CUAHSI. Many users found ODM1 to be slightly inadequate- it didn’t </a:t>
            </a:r>
            <a:r>
              <a:rPr lang="en-US" sz="1200" kern="1200" baseline="0" dirty="0" err="1" smtClean="0">
                <a:solidFill>
                  <a:schemeClr val="tx1"/>
                </a:solidFill>
                <a:effectLst/>
                <a:latin typeface="+mn-lt"/>
                <a:ea typeface="+mn-ea"/>
                <a:cs typeface="+mn-cs"/>
              </a:rPr>
              <a:t>handld</a:t>
            </a:r>
            <a:r>
              <a:rPr lang="en-US" sz="1200" kern="1200" baseline="0" dirty="0" smtClean="0">
                <a:solidFill>
                  <a:schemeClr val="tx1"/>
                </a:solidFill>
                <a:effectLst/>
                <a:latin typeface="+mn-lt"/>
                <a:ea typeface="+mn-ea"/>
                <a:cs typeface="+mn-cs"/>
              </a:rPr>
              <a:t> discrete, sample-based data as well, didn’t handle equipment. </a:t>
            </a:r>
          </a:p>
          <a:p>
            <a:pPr marL="171450" indent="-171450">
              <a:buFontTx/>
              <a:buChar char="-"/>
            </a:pPr>
            <a:r>
              <a:rPr lang="en-US" sz="1200" kern="1200" baseline="0" dirty="0" smtClean="0">
                <a:solidFill>
                  <a:schemeClr val="tx1"/>
                </a:solidFill>
                <a:effectLst/>
                <a:latin typeface="+mn-lt"/>
                <a:ea typeface="+mn-ea"/>
                <a:cs typeface="+mn-cs"/>
              </a:rPr>
              <a:t>ODM2 designed to be much broader, also designed to be extensible and flexible</a:t>
            </a:r>
            <a:endParaRPr lang="en-US" sz="1200" kern="1200" dirty="0" smtClean="0">
              <a:solidFill>
                <a:schemeClr val="tx1"/>
              </a:solidFill>
              <a:effectLst/>
              <a:latin typeface="+mn-lt"/>
              <a:ea typeface="+mn-ea"/>
              <a:cs typeface="+mn-cs"/>
            </a:endParaRPr>
          </a:p>
          <a:p>
            <a:pPr marL="171450" indent="-171450">
              <a:buFontTx/>
              <a:buChar char="-"/>
            </a:pPr>
            <a:endParaRPr lang="en-US" sz="1200" kern="1200" dirty="0" smtClean="0">
              <a:solidFill>
                <a:schemeClr val="tx1"/>
              </a:solidFill>
              <a:effectLst/>
              <a:latin typeface="+mn-lt"/>
              <a:ea typeface="+mn-ea"/>
              <a:cs typeface="+mn-cs"/>
            </a:endParaRPr>
          </a:p>
          <a:p>
            <a:pPr marL="0" indent="0">
              <a:buFontTx/>
              <a:buNone/>
            </a:pPr>
            <a:r>
              <a:rPr lang="en" dirty="0" smtClean="0"/>
              <a:t>Made up of entities that help define and describe observations that are made.</a:t>
            </a:r>
          </a:p>
          <a:p>
            <a:pPr marL="914400" lvl="1" indent="-228600" rtl="0">
              <a:spcBef>
                <a:spcPts val="0"/>
              </a:spcBef>
            </a:pPr>
            <a:r>
              <a:rPr lang="en" dirty="0" smtClean="0"/>
              <a:t>Actions: Performed by people </a:t>
            </a:r>
            <a:r>
              <a:rPr lang="en-US" dirty="0" smtClean="0"/>
              <a:t>on sampling features </a:t>
            </a:r>
            <a:r>
              <a:rPr lang="en" dirty="0" smtClean="0"/>
              <a:t>and may have a result</a:t>
            </a:r>
            <a:r>
              <a:rPr lang="en-US" dirty="0" smtClean="0"/>
              <a:t> of a particular variable</a:t>
            </a:r>
            <a:endParaRPr lang="en" dirty="0" smtClean="0"/>
          </a:p>
        </p:txBody>
      </p:sp>
      <p:sp>
        <p:nvSpPr>
          <p:cNvPr id="4" name="Slide Number Placeholder 3"/>
          <p:cNvSpPr>
            <a:spLocks noGrp="1"/>
          </p:cNvSpPr>
          <p:nvPr>
            <p:ph type="sldNum" sz="quarter" idx="10"/>
          </p:nvPr>
        </p:nvSpPr>
        <p:spPr/>
        <p:txBody>
          <a:bodyPr/>
          <a:lstStyle/>
          <a:p>
            <a:fld id="{4ECC665A-08F7-0A45-962E-BCEC35CAEA3D}" type="slidenum">
              <a:rPr lang="en-US" smtClean="0"/>
              <a:t>7</a:t>
            </a:fld>
            <a:endParaRPr lang="en-US"/>
          </a:p>
        </p:txBody>
      </p:sp>
    </p:spTree>
    <p:extLst>
      <p:ext uri="{BB962C8B-B14F-4D97-AF65-F5344CB8AC3E}">
        <p14:creationId xmlns:p14="http://schemas.microsoft.com/office/powerpoint/2010/main" val="1814185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We have developed several open-source software tools to contribute to a data management workflow for streaming sensor data including data loading, visualization, post-processing, and equipment management.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This figure show the overall data workflow that we’ve designed and deployed</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Management of the GAMUT data is centralized where the data from all of the remote sites are aggregated, loaded into operational databases, and shared on the Internet via a suite of web applications. Each of the components is described in more</a:t>
            </a:r>
            <a:r>
              <a:rPr lang="en-US" sz="1200" kern="1200" baseline="0" dirty="0" smtClean="0">
                <a:solidFill>
                  <a:schemeClr val="tx1"/>
                </a:solidFill>
                <a:effectLst/>
                <a:latin typeface="+mn-lt"/>
                <a:ea typeface="+mn-ea"/>
                <a:cs typeface="+mn-cs"/>
              </a:rPr>
              <a:t> detail</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C92758-6148-3E49-84E2-7E02A644A4D0}" type="slidenum">
              <a:rPr lang="en-US" smtClean="0"/>
              <a:t>8</a:t>
            </a:fld>
            <a:endParaRPr lang="en-US"/>
          </a:p>
        </p:txBody>
      </p:sp>
    </p:spTree>
    <p:extLst>
      <p:ext uri="{BB962C8B-B14F-4D97-AF65-F5344CB8AC3E}">
        <p14:creationId xmlns:p14="http://schemas.microsoft.com/office/powerpoint/2010/main" val="621310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Regularly acquire data from remote field sites</a:t>
            </a:r>
            <a:r>
              <a:rPr lang="en-US" sz="1200" kern="1200" baseline="0" dirty="0" smtClean="0">
                <a:solidFill>
                  <a:schemeClr val="tx1"/>
                </a:solidFill>
                <a:effectLst/>
                <a:latin typeface="+mn-lt"/>
                <a:ea typeface="+mn-ea"/>
                <a:cs typeface="+mn-cs"/>
              </a:rPr>
              <a:t> to a centralized base station.</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FA201B6-5EE6-E34E-AB4F-F65E064F9B53}" type="slidenum">
              <a:rPr lang="en-US" smtClean="0"/>
              <a:t>9</a:t>
            </a:fld>
            <a:endParaRPr lang="en-US"/>
          </a:p>
        </p:txBody>
      </p:sp>
    </p:spTree>
    <p:extLst>
      <p:ext uri="{BB962C8B-B14F-4D97-AF65-F5344CB8AC3E}">
        <p14:creationId xmlns:p14="http://schemas.microsoft.com/office/powerpoint/2010/main" val="1138029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1F26329-7829-3045-9168-4658B2B1DEE2}" type="datetimeFigureOut">
              <a:rPr lang="en-US" smtClean="0"/>
              <a:t>5/16/16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CC22C-1F19-0844-9BB1-00DC38184CEC}" type="slidenum">
              <a:rPr lang="en-US" smtClean="0"/>
              <a:t>‹#›</a:t>
            </a:fld>
            <a:endParaRPr lang="en-US"/>
          </a:p>
        </p:txBody>
      </p:sp>
    </p:spTree>
    <p:extLst>
      <p:ext uri="{BB962C8B-B14F-4D97-AF65-F5344CB8AC3E}">
        <p14:creationId xmlns:p14="http://schemas.microsoft.com/office/powerpoint/2010/main" val="3070479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F26329-7829-3045-9168-4658B2B1DEE2}" type="datetimeFigureOut">
              <a:rPr lang="en-US" smtClean="0"/>
              <a:t>5/16/16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CC22C-1F19-0844-9BB1-00DC38184CEC}" type="slidenum">
              <a:rPr lang="en-US" smtClean="0"/>
              <a:t>‹#›</a:t>
            </a:fld>
            <a:endParaRPr lang="en-US"/>
          </a:p>
        </p:txBody>
      </p:sp>
    </p:spTree>
    <p:extLst>
      <p:ext uri="{BB962C8B-B14F-4D97-AF65-F5344CB8AC3E}">
        <p14:creationId xmlns:p14="http://schemas.microsoft.com/office/powerpoint/2010/main" val="2718516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F26329-7829-3045-9168-4658B2B1DEE2}" type="datetimeFigureOut">
              <a:rPr lang="en-US" smtClean="0"/>
              <a:t>5/16/16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CC22C-1F19-0844-9BB1-00DC38184CEC}" type="slidenum">
              <a:rPr lang="en-US" smtClean="0"/>
              <a:t>‹#›</a:t>
            </a:fld>
            <a:endParaRPr lang="en-US"/>
          </a:p>
        </p:txBody>
      </p:sp>
    </p:spTree>
    <p:extLst>
      <p:ext uri="{BB962C8B-B14F-4D97-AF65-F5344CB8AC3E}">
        <p14:creationId xmlns:p14="http://schemas.microsoft.com/office/powerpoint/2010/main" val="3151636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F26329-7829-3045-9168-4658B2B1DEE2}" type="datetimeFigureOut">
              <a:rPr lang="en-US" smtClean="0"/>
              <a:t>5/16/16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CC22C-1F19-0844-9BB1-00DC38184CEC}" type="slidenum">
              <a:rPr lang="en-US" smtClean="0"/>
              <a:t>‹#›</a:t>
            </a:fld>
            <a:endParaRPr lang="en-US"/>
          </a:p>
        </p:txBody>
      </p:sp>
    </p:spTree>
    <p:extLst>
      <p:ext uri="{BB962C8B-B14F-4D97-AF65-F5344CB8AC3E}">
        <p14:creationId xmlns:p14="http://schemas.microsoft.com/office/powerpoint/2010/main" val="4025988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F26329-7829-3045-9168-4658B2B1DEE2}" type="datetimeFigureOut">
              <a:rPr lang="en-US" smtClean="0"/>
              <a:t>5/16/16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CC22C-1F19-0844-9BB1-00DC38184CEC}" type="slidenum">
              <a:rPr lang="en-US" smtClean="0"/>
              <a:t>‹#›</a:t>
            </a:fld>
            <a:endParaRPr lang="en-US"/>
          </a:p>
        </p:txBody>
      </p:sp>
    </p:spTree>
    <p:extLst>
      <p:ext uri="{BB962C8B-B14F-4D97-AF65-F5344CB8AC3E}">
        <p14:creationId xmlns:p14="http://schemas.microsoft.com/office/powerpoint/2010/main" val="2901428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1F26329-7829-3045-9168-4658B2B1DEE2}" type="datetimeFigureOut">
              <a:rPr lang="en-US" smtClean="0"/>
              <a:t>5/16/16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CC22C-1F19-0844-9BB1-00DC38184CEC}" type="slidenum">
              <a:rPr lang="en-US" smtClean="0"/>
              <a:t>‹#›</a:t>
            </a:fld>
            <a:endParaRPr lang="en-US"/>
          </a:p>
        </p:txBody>
      </p:sp>
    </p:spTree>
    <p:extLst>
      <p:ext uri="{BB962C8B-B14F-4D97-AF65-F5344CB8AC3E}">
        <p14:creationId xmlns:p14="http://schemas.microsoft.com/office/powerpoint/2010/main" val="2585264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1F26329-7829-3045-9168-4658B2B1DEE2}" type="datetimeFigureOut">
              <a:rPr lang="en-US" smtClean="0"/>
              <a:t>5/16/16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CC22C-1F19-0844-9BB1-00DC38184CEC}" type="slidenum">
              <a:rPr lang="en-US" smtClean="0"/>
              <a:t>‹#›</a:t>
            </a:fld>
            <a:endParaRPr lang="en-US"/>
          </a:p>
        </p:txBody>
      </p:sp>
    </p:spTree>
    <p:extLst>
      <p:ext uri="{BB962C8B-B14F-4D97-AF65-F5344CB8AC3E}">
        <p14:creationId xmlns:p14="http://schemas.microsoft.com/office/powerpoint/2010/main" val="3426360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1F26329-7829-3045-9168-4658B2B1DEE2}" type="datetimeFigureOut">
              <a:rPr lang="en-US" smtClean="0"/>
              <a:t>5/16/16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CC22C-1F19-0844-9BB1-00DC38184CEC}" type="slidenum">
              <a:rPr lang="en-US" smtClean="0"/>
              <a:t>‹#›</a:t>
            </a:fld>
            <a:endParaRPr lang="en-US"/>
          </a:p>
        </p:txBody>
      </p:sp>
    </p:spTree>
    <p:extLst>
      <p:ext uri="{BB962C8B-B14F-4D97-AF65-F5344CB8AC3E}">
        <p14:creationId xmlns:p14="http://schemas.microsoft.com/office/powerpoint/2010/main" val="2149174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F26329-7829-3045-9168-4658B2B1DEE2}" type="datetimeFigureOut">
              <a:rPr lang="en-US" smtClean="0"/>
              <a:t>5/16/16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CC22C-1F19-0844-9BB1-00DC38184CEC}" type="slidenum">
              <a:rPr lang="en-US" smtClean="0"/>
              <a:t>‹#›</a:t>
            </a:fld>
            <a:endParaRPr lang="en-US"/>
          </a:p>
        </p:txBody>
      </p:sp>
    </p:spTree>
    <p:extLst>
      <p:ext uri="{BB962C8B-B14F-4D97-AF65-F5344CB8AC3E}">
        <p14:creationId xmlns:p14="http://schemas.microsoft.com/office/powerpoint/2010/main" val="276018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F26329-7829-3045-9168-4658B2B1DEE2}" type="datetimeFigureOut">
              <a:rPr lang="en-US" smtClean="0"/>
              <a:t>5/16/16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CC22C-1F19-0844-9BB1-00DC38184CEC}" type="slidenum">
              <a:rPr lang="en-US" smtClean="0"/>
              <a:t>‹#›</a:t>
            </a:fld>
            <a:endParaRPr lang="en-US"/>
          </a:p>
        </p:txBody>
      </p:sp>
    </p:spTree>
    <p:extLst>
      <p:ext uri="{BB962C8B-B14F-4D97-AF65-F5344CB8AC3E}">
        <p14:creationId xmlns:p14="http://schemas.microsoft.com/office/powerpoint/2010/main" val="76504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F26329-7829-3045-9168-4658B2B1DEE2}" type="datetimeFigureOut">
              <a:rPr lang="en-US" smtClean="0"/>
              <a:t>5/16/16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CC22C-1F19-0844-9BB1-00DC38184CEC}" type="slidenum">
              <a:rPr lang="en-US" smtClean="0"/>
              <a:t>‹#›</a:t>
            </a:fld>
            <a:endParaRPr lang="en-US"/>
          </a:p>
        </p:txBody>
      </p:sp>
    </p:spTree>
    <p:extLst>
      <p:ext uri="{BB962C8B-B14F-4D97-AF65-F5344CB8AC3E}">
        <p14:creationId xmlns:p14="http://schemas.microsoft.com/office/powerpoint/2010/main" val="20179027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F26329-7829-3045-9168-4658B2B1DEE2}" type="datetimeFigureOut">
              <a:rPr lang="en-US" smtClean="0"/>
              <a:t>5/16/16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4CC22C-1F19-0844-9BB1-00DC38184CEC}" type="slidenum">
              <a:rPr lang="en-US" smtClean="0"/>
              <a:t>‹#›</a:t>
            </a:fld>
            <a:endParaRPr lang="en-US"/>
          </a:p>
        </p:txBody>
      </p:sp>
    </p:spTree>
    <p:extLst>
      <p:ext uri="{BB962C8B-B14F-4D97-AF65-F5344CB8AC3E}">
        <p14:creationId xmlns:p14="http://schemas.microsoft.com/office/powerpoint/2010/main" val="1695713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gif"/><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tiff"/></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42.gif"/><Relationship Id="rId12" Type="http://schemas.openxmlformats.org/officeDocument/2006/relationships/image" Target="../media/image43.gif"/><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tiff"/></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60.jpeg"/><Relationship Id="rId5" Type="http://schemas.openxmlformats.org/officeDocument/2006/relationships/image" Target="../media/image61.jpeg"/><Relationship Id="rId6" Type="http://schemas.openxmlformats.org/officeDocument/2006/relationships/image" Target="../media/image62.jpeg"/><Relationship Id="rId7" Type="http://schemas.openxmlformats.org/officeDocument/2006/relationships/image" Target="../media/image63.jpeg"/><Relationship Id="rId8" Type="http://schemas.openxmlformats.org/officeDocument/2006/relationships/image" Target="../media/image64.jpeg"/><Relationship Id="rId9" Type="http://schemas.openxmlformats.org/officeDocument/2006/relationships/image" Target="../media/image65.jpeg"/><Relationship Id="rId10" Type="http://schemas.openxmlformats.org/officeDocument/2006/relationships/image" Target="../media/image66.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UCHIC/WEBTSA" TargetMode="External"/><Relationship Id="rId4" Type="http://schemas.openxmlformats.org/officeDocument/2006/relationships/hyperlink" Target="https://github.com/ODM2/ODM2StreamingDataLoader" TargetMode="External"/><Relationship Id="rId5" Type="http://schemas.openxmlformats.org/officeDocument/2006/relationships/hyperlink" Target="https://github.com/ODM2/ODMToolsPython" TargetMode="External"/><Relationship Id="rId6" Type="http://schemas.openxmlformats.org/officeDocument/2006/relationships/hyperlink" Target="https://github.com/UCHIC/ODM2Sensor" TargetMode="External"/><Relationship Id="rId7" Type="http://schemas.openxmlformats.org/officeDocument/2006/relationships/image" Target="../media/image78.png"/><Relationship Id="rId8"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data.iutahepscor.or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80.jpeg"/><Relationship Id="rId4" Type="http://schemas.openxmlformats.org/officeDocument/2006/relationships/image" Target="../media/image81.png"/><Relationship Id="rId5" Type="http://schemas.openxmlformats.org/officeDocument/2006/relationships/image" Target="../media/image82.tiff"/><Relationship Id="rId6" Type="http://schemas.openxmlformats.org/officeDocument/2006/relationships/image" Target="../media/image83.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jpeg"/><Relationship Id="rId6" Type="http://schemas.openxmlformats.org/officeDocument/2006/relationships/image" Target="../media/image21.jpe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0.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eservoirTower_130626 (2).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3060095" y="218313"/>
            <a:ext cx="6005349" cy="1996100"/>
          </a:xfrm>
        </p:spPr>
        <p:txBody>
          <a:bodyPr>
            <a:noAutofit/>
          </a:bodyPr>
          <a:lstStyle/>
          <a:p>
            <a:pPr algn="r"/>
            <a:r>
              <a:rPr lang="en-US" b="1" dirty="0"/>
              <a:t>Streaming Sensor Data: </a:t>
            </a:r>
            <a:r>
              <a:rPr lang="en-US" b="1" dirty="0" smtClean="0"/>
              <a:t/>
            </a:r>
            <a:br>
              <a:rPr lang="en-US" b="1" dirty="0" smtClean="0"/>
            </a:br>
            <a:r>
              <a:rPr lang="en-US" sz="3600" b="1" dirty="0" smtClean="0"/>
              <a:t>Tools </a:t>
            </a:r>
            <a:r>
              <a:rPr lang="en-US" sz="3600" b="1" dirty="0"/>
              <a:t>for Acquisition, Management, </a:t>
            </a:r>
            <a:r>
              <a:rPr lang="en-US" sz="3600" b="1" dirty="0" smtClean="0"/>
              <a:t>and Visualization</a:t>
            </a:r>
            <a:endParaRPr lang="en-US" sz="3600" dirty="0"/>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0"/>
            <a:ext cx="1498343" cy="642415"/>
          </a:xfrm>
          <a:prstGeom prst="rect">
            <a:avLst/>
          </a:prstGeom>
        </p:spPr>
      </p:pic>
      <p:pic>
        <p:nvPicPr>
          <p:cNvPr id="5" name="Picture 4" descr="waterdropusebackup.gif"/>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411" y="1351046"/>
            <a:ext cx="1158133" cy="835786"/>
          </a:xfrm>
          <a:prstGeom prst="rect">
            <a:avLst/>
          </a:prstGeom>
        </p:spPr>
      </p:pic>
      <p:sp>
        <p:nvSpPr>
          <p:cNvPr id="9" name="Subtitle 1"/>
          <p:cNvSpPr txBox="1">
            <a:spLocks/>
          </p:cNvSpPr>
          <p:nvPr/>
        </p:nvSpPr>
        <p:spPr>
          <a:xfrm>
            <a:off x="0" y="5581378"/>
            <a:ext cx="5200952" cy="1276621"/>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400" b="1" dirty="0" smtClean="0">
                <a:solidFill>
                  <a:schemeClr val="bg1"/>
                </a:solidFill>
                <a:effectLst>
                  <a:outerShdw blurRad="50800" dist="38100" dir="2700000" algn="tl" rotWithShape="0">
                    <a:prstClr val="black">
                      <a:alpha val="40000"/>
                    </a:prstClr>
                  </a:outerShdw>
                </a:effectLst>
              </a:rPr>
              <a:t>Amber Spackman Jones </a:t>
            </a:r>
            <a:br>
              <a:rPr lang="en-US" sz="2400" b="1" dirty="0" smtClean="0">
                <a:solidFill>
                  <a:schemeClr val="bg1"/>
                </a:solidFill>
                <a:effectLst>
                  <a:outerShdw blurRad="50800" dist="38100" dir="2700000" algn="tl" rotWithShape="0">
                    <a:prstClr val="black">
                      <a:alpha val="40000"/>
                    </a:prstClr>
                  </a:outerShdw>
                </a:effectLst>
              </a:rPr>
            </a:br>
            <a:r>
              <a:rPr lang="en-US" sz="1800" b="1" dirty="0" smtClean="0">
                <a:solidFill>
                  <a:schemeClr val="bg1"/>
                </a:solidFill>
                <a:effectLst>
                  <a:outerShdw blurRad="50800" dist="38100" dir="2700000" algn="tl" rotWithShape="0">
                    <a:prstClr val="black">
                      <a:alpha val="40000"/>
                    </a:prstClr>
                  </a:outerShdw>
                </a:effectLst>
              </a:rPr>
              <a:t>Jeffery S. Horsburgh </a:t>
            </a:r>
            <a:r>
              <a:rPr lang="en-US" sz="1800" b="1" dirty="0">
                <a:solidFill>
                  <a:schemeClr val="bg1"/>
                </a:solidFill>
                <a:effectLst>
                  <a:outerShdw blurRad="50800" dist="38100" dir="2700000" algn="tl" rotWithShape="0">
                    <a:prstClr val="black">
                      <a:alpha val="40000"/>
                    </a:prstClr>
                  </a:outerShdw>
                </a:effectLst>
                <a:latin typeface="Wingdings"/>
                <a:ea typeface="Wingdings"/>
                <a:cs typeface="Wingdings"/>
                <a:sym typeface="Wingdings"/>
              </a:rPr>
              <a:t></a:t>
            </a:r>
            <a:r>
              <a:rPr lang="en-US" sz="1800" b="1" dirty="0" smtClean="0">
                <a:solidFill>
                  <a:schemeClr val="bg1"/>
                </a:solidFill>
                <a:effectLst>
                  <a:outerShdw blurRad="50800" dist="38100" dir="2700000" algn="tl" rotWithShape="0">
                    <a:prstClr val="black">
                      <a:alpha val="40000"/>
                    </a:prstClr>
                  </a:outerShdw>
                </a:effectLst>
              </a:rPr>
              <a:t> Stephanie L. Reeder</a:t>
            </a:r>
            <a:br>
              <a:rPr lang="en-US" sz="1800" b="1" dirty="0" smtClean="0">
                <a:solidFill>
                  <a:schemeClr val="bg1"/>
                </a:solidFill>
                <a:effectLst>
                  <a:outerShdw blurRad="50800" dist="38100" dir="2700000" algn="tl" rotWithShape="0">
                    <a:prstClr val="black">
                      <a:alpha val="40000"/>
                    </a:prstClr>
                  </a:outerShdw>
                </a:effectLst>
              </a:rPr>
            </a:br>
            <a:r>
              <a:rPr lang="en-US" sz="1800" b="1" dirty="0" smtClean="0">
                <a:solidFill>
                  <a:schemeClr val="bg1"/>
                </a:solidFill>
                <a:effectLst>
                  <a:outerShdw blurRad="50800" dist="38100" dir="2700000" algn="tl" rotWithShape="0">
                    <a:prstClr val="black">
                      <a:alpha val="40000"/>
                    </a:prstClr>
                  </a:outerShdw>
                </a:effectLst>
              </a:rPr>
              <a:t>Juan </a:t>
            </a:r>
            <a:r>
              <a:rPr lang="en-US" sz="1800" b="1" dirty="0" err="1" smtClean="0">
                <a:solidFill>
                  <a:schemeClr val="bg1"/>
                </a:solidFill>
                <a:effectLst>
                  <a:outerShdw blurRad="50800" dist="38100" dir="2700000" algn="tl" rotWithShape="0">
                    <a:prstClr val="black">
                      <a:alpha val="40000"/>
                    </a:prstClr>
                  </a:outerShdw>
                </a:effectLst>
              </a:rPr>
              <a:t>Caraballo</a:t>
            </a:r>
            <a:r>
              <a:rPr lang="en-US" sz="1800" b="1" dirty="0">
                <a:solidFill>
                  <a:schemeClr val="bg1"/>
                </a:solidFill>
                <a:effectLst>
                  <a:outerShdw blurRad="50800" dist="38100" dir="2700000" algn="tl" rotWithShape="0">
                    <a:prstClr val="black">
                      <a:alpha val="40000"/>
                    </a:prstClr>
                  </a:outerShdw>
                </a:effectLst>
              </a:rPr>
              <a:t> </a:t>
            </a:r>
            <a:r>
              <a:rPr lang="en-US" sz="1800" b="1" dirty="0">
                <a:solidFill>
                  <a:schemeClr val="bg1"/>
                </a:solidFill>
                <a:effectLst>
                  <a:outerShdw blurRad="50800" dist="38100" dir="2700000" algn="tl" rotWithShape="0">
                    <a:prstClr val="black">
                      <a:alpha val="40000"/>
                    </a:prstClr>
                  </a:outerShdw>
                </a:effectLst>
                <a:latin typeface="Wingdings"/>
                <a:ea typeface="Wingdings"/>
                <a:cs typeface="Wingdings"/>
                <a:sym typeface="Wingdings"/>
              </a:rPr>
              <a:t></a:t>
            </a:r>
            <a:r>
              <a:rPr lang="en-US" sz="1800" b="1" dirty="0" smtClean="0">
                <a:solidFill>
                  <a:schemeClr val="bg1"/>
                </a:solidFill>
                <a:effectLst>
                  <a:outerShdw blurRad="50800" dist="38100" dir="2700000" algn="tl" rotWithShape="0">
                    <a:prstClr val="black">
                      <a:alpha val="40000"/>
                    </a:prstClr>
                  </a:outerShdw>
                </a:effectLst>
              </a:rPr>
              <a:t> Denver Smith</a:t>
            </a:r>
            <a:br>
              <a:rPr lang="en-US" sz="1800" b="1" dirty="0" smtClean="0">
                <a:solidFill>
                  <a:schemeClr val="bg1"/>
                </a:solidFill>
                <a:effectLst>
                  <a:outerShdw blurRad="50800" dist="38100" dir="2700000" algn="tl" rotWithShape="0">
                    <a:prstClr val="black">
                      <a:alpha val="40000"/>
                    </a:prstClr>
                  </a:outerShdw>
                </a:effectLst>
              </a:rPr>
            </a:br>
            <a:r>
              <a:rPr lang="en-US" sz="1800" b="1" dirty="0" smtClean="0">
                <a:solidFill>
                  <a:schemeClr val="bg1"/>
                </a:solidFill>
                <a:effectLst>
                  <a:outerShdw blurRad="50800" dist="38100" dir="2700000" algn="tl" rotWithShape="0">
                    <a:prstClr val="black">
                      <a:alpha val="40000"/>
                    </a:prstClr>
                  </a:outerShdw>
                </a:effectLst>
              </a:rPr>
              <a:t>Zach Yoshikawa </a:t>
            </a:r>
            <a:r>
              <a:rPr lang="en-US" sz="1800" b="1" dirty="0">
                <a:solidFill>
                  <a:schemeClr val="bg1"/>
                </a:solidFill>
                <a:effectLst>
                  <a:outerShdw blurRad="50800" dist="38100" dir="2700000" algn="tl" rotWithShape="0">
                    <a:prstClr val="black">
                      <a:alpha val="40000"/>
                    </a:prstClr>
                  </a:outerShdw>
                </a:effectLst>
                <a:latin typeface="Wingdings"/>
                <a:ea typeface="Wingdings"/>
                <a:cs typeface="Wingdings"/>
                <a:sym typeface="Wingdings"/>
              </a:rPr>
              <a:t></a:t>
            </a:r>
            <a:r>
              <a:rPr lang="en-US" sz="1800" b="1" dirty="0" smtClean="0">
                <a:solidFill>
                  <a:schemeClr val="bg1"/>
                </a:solidFill>
                <a:effectLst>
                  <a:outerShdw blurRad="50800" dist="38100" dir="2700000" algn="tl" rotWithShape="0">
                    <a:prstClr val="black">
                      <a:alpha val="40000"/>
                    </a:prstClr>
                  </a:outerShdw>
                </a:effectLst>
              </a:rPr>
              <a:t> Mario Matos</a:t>
            </a:r>
            <a:endParaRPr lang="en-US" sz="600" b="1" dirty="0" smtClean="0">
              <a:solidFill>
                <a:schemeClr val="bg1"/>
              </a:solidFill>
              <a:effectLst>
                <a:outerShdw blurRad="50800" dist="38100" dir="2700000" algn="tl" rotWithShape="0">
                  <a:prstClr val="black">
                    <a:alpha val="40000"/>
                  </a:prstClr>
                </a:outerShdw>
              </a:effectLst>
            </a:endParaRPr>
          </a:p>
        </p:txBody>
      </p:sp>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8791" y="774803"/>
            <a:ext cx="1997700" cy="612528"/>
          </a:xfrm>
          <a:prstGeom prst="rect">
            <a:avLst/>
          </a:prstGeom>
        </p:spPr>
      </p:pic>
      <p:sp>
        <p:nvSpPr>
          <p:cNvPr id="8" name="Subtitle 1"/>
          <p:cNvSpPr txBox="1">
            <a:spLocks/>
          </p:cNvSpPr>
          <p:nvPr/>
        </p:nvSpPr>
        <p:spPr>
          <a:xfrm>
            <a:off x="4252565" y="6564785"/>
            <a:ext cx="4894106" cy="41060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200" b="1" dirty="0" smtClean="0">
                <a:solidFill>
                  <a:schemeClr val="bg1"/>
                </a:solidFill>
                <a:effectLst>
                  <a:outerShdw blurRad="50800" dist="38100" dir="2700000" algn="tl" rotWithShape="0">
                    <a:prstClr val="black">
                      <a:alpha val="40000"/>
                    </a:prstClr>
                  </a:outerShdw>
                </a:effectLst>
              </a:rPr>
              <a:t>National Water Quality Monitoring Conference </a:t>
            </a:r>
            <a:r>
              <a:rPr lang="en-US" sz="1200" b="1" dirty="0">
                <a:solidFill>
                  <a:schemeClr val="bg1"/>
                </a:solidFill>
                <a:effectLst>
                  <a:outerShdw blurRad="50800" dist="38100" dir="2700000" algn="tl" rotWithShape="0">
                    <a:prstClr val="black">
                      <a:alpha val="40000"/>
                    </a:prstClr>
                  </a:outerShdw>
                </a:effectLst>
                <a:latin typeface="Wingdings"/>
                <a:ea typeface="Wingdings"/>
                <a:cs typeface="Wingdings"/>
                <a:sym typeface="Wingdings"/>
              </a:rPr>
              <a:t></a:t>
            </a:r>
            <a:r>
              <a:rPr lang="en-US" sz="1200" b="1" dirty="0" smtClean="0">
                <a:solidFill>
                  <a:schemeClr val="bg1"/>
                </a:solidFill>
                <a:effectLst>
                  <a:outerShdw blurRad="50800" dist="38100" dir="2700000" algn="tl" rotWithShape="0">
                    <a:prstClr val="black">
                      <a:alpha val="40000"/>
                    </a:prstClr>
                  </a:outerShdw>
                </a:effectLst>
              </a:rPr>
              <a:t> Tampa, FL </a:t>
            </a:r>
            <a:r>
              <a:rPr lang="en-US" sz="1200" b="1" dirty="0">
                <a:solidFill>
                  <a:schemeClr val="bg1"/>
                </a:solidFill>
                <a:effectLst>
                  <a:outerShdw blurRad="50800" dist="38100" dir="2700000" algn="tl" rotWithShape="0">
                    <a:prstClr val="black">
                      <a:alpha val="40000"/>
                    </a:prstClr>
                  </a:outerShdw>
                </a:effectLst>
                <a:latin typeface="Wingdings"/>
                <a:ea typeface="Wingdings"/>
                <a:cs typeface="Wingdings"/>
                <a:sym typeface="Wingdings"/>
              </a:rPr>
              <a:t></a:t>
            </a:r>
            <a:r>
              <a:rPr lang="en-US" sz="1200" b="1" dirty="0" smtClean="0">
                <a:solidFill>
                  <a:schemeClr val="bg1"/>
                </a:solidFill>
                <a:effectLst>
                  <a:outerShdw blurRad="50800" dist="38100" dir="2700000" algn="tl" rotWithShape="0">
                    <a:prstClr val="black">
                      <a:alpha val="40000"/>
                    </a:prstClr>
                  </a:outerShdw>
                </a:effectLst>
              </a:rPr>
              <a:t> May 5, 2016</a:t>
            </a:r>
          </a:p>
        </p:txBody>
      </p:sp>
    </p:spTree>
    <p:extLst>
      <p:ext uri="{BB962C8B-B14F-4D97-AF65-F5344CB8AC3E}">
        <p14:creationId xmlns:p14="http://schemas.microsoft.com/office/powerpoint/2010/main" val="41641547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Fig4.tiff"/>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15" y="870484"/>
            <a:ext cx="9145923" cy="5421911"/>
          </a:xfrm>
          <a:prstGeom prst="rect">
            <a:avLst/>
          </a:prstGeom>
        </p:spPr>
      </p:pic>
      <p:sp>
        <p:nvSpPr>
          <p:cNvPr id="3" name="Title 1"/>
          <p:cNvSpPr txBox="1">
            <a:spLocks/>
          </p:cNvSpPr>
          <p:nvPr/>
        </p:nvSpPr>
        <p:spPr>
          <a:xfrm>
            <a:off x="0" y="36758"/>
            <a:ext cx="9143999" cy="920487"/>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0000"/>
                </a:solidFill>
              </a:rPr>
              <a:t>Data Loading and Storage</a:t>
            </a:r>
            <a:endParaRPr lang="en-US" sz="3600" dirty="0">
              <a:solidFill>
                <a:srgbClr val="000000"/>
              </a:solidFill>
            </a:endParaRPr>
          </a:p>
        </p:txBody>
      </p:sp>
      <p:sp>
        <p:nvSpPr>
          <p:cNvPr id="9" name="Rounded Rectangle 8"/>
          <p:cNvSpPr/>
          <p:nvPr/>
        </p:nvSpPr>
        <p:spPr>
          <a:xfrm>
            <a:off x="3753696" y="1894880"/>
            <a:ext cx="747156" cy="1086064"/>
          </a:xfrm>
          <a:prstGeom prst="roundRect">
            <a:avLst>
              <a:gd name="adj" fmla="val 5202"/>
            </a:avLst>
          </a:prstGeom>
          <a:noFill/>
          <a:ln w="19050" cmpd="sng">
            <a:solidFill>
              <a:srgbClr val="727300"/>
            </a:solidFill>
          </a:ln>
          <a:effectLst>
            <a:glow rad="101600">
              <a:srgbClr val="FFFF00">
                <a:alpha val="75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glow rad="101600">
                  <a:srgbClr val="FFFF00">
                    <a:alpha val="75000"/>
                  </a:srgbClr>
                </a:glow>
              </a:effectLst>
            </a:endParaRPr>
          </a:p>
        </p:txBody>
      </p:sp>
      <p:sp>
        <p:nvSpPr>
          <p:cNvPr id="10" name="Magnetic Disk 9"/>
          <p:cNvSpPr/>
          <p:nvPr/>
        </p:nvSpPr>
        <p:spPr>
          <a:xfrm>
            <a:off x="5520872" y="1401538"/>
            <a:ext cx="782320" cy="781981"/>
          </a:xfrm>
          <a:prstGeom prst="flowChartMagneticDisk">
            <a:avLst/>
          </a:prstGeom>
          <a:noFill/>
          <a:ln w="19050" cmpd="sng">
            <a:solidFill>
              <a:srgbClr val="727300"/>
            </a:solidFill>
          </a:ln>
          <a:effectLst>
            <a:glow rad="101600">
              <a:srgbClr val="FFFF00">
                <a:alpha val="75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Magnetic Disk 15"/>
          <p:cNvSpPr/>
          <p:nvPr/>
        </p:nvSpPr>
        <p:spPr>
          <a:xfrm>
            <a:off x="5520872" y="2270098"/>
            <a:ext cx="782320" cy="796180"/>
          </a:xfrm>
          <a:prstGeom prst="flowChartMagneticDisk">
            <a:avLst/>
          </a:prstGeom>
          <a:noFill/>
          <a:ln w="19050" cmpd="sng">
            <a:solidFill>
              <a:srgbClr val="727300"/>
            </a:solidFill>
          </a:ln>
          <a:effectLst>
            <a:glow rad="101600">
              <a:srgbClr val="FFFF00">
                <a:alpha val="75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agnetic Disk 16"/>
          <p:cNvSpPr/>
          <p:nvPr/>
        </p:nvSpPr>
        <p:spPr>
          <a:xfrm>
            <a:off x="5520872" y="3178138"/>
            <a:ext cx="782320" cy="792042"/>
          </a:xfrm>
          <a:prstGeom prst="flowChartMagneticDisk">
            <a:avLst/>
          </a:prstGeom>
          <a:noFill/>
          <a:ln w="19050" cmpd="sng">
            <a:solidFill>
              <a:srgbClr val="727300"/>
            </a:solidFill>
          </a:ln>
          <a:effectLst>
            <a:glow rad="101600">
              <a:srgbClr val="FFFF00">
                <a:alpha val="75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4466574" y="2743240"/>
            <a:ext cx="1129680" cy="540178"/>
          </a:xfrm>
          <a:prstGeom prst="straightConnector1">
            <a:avLst/>
          </a:prstGeom>
          <a:ln w="38100" cmpd="sng">
            <a:solidFill>
              <a:srgbClr val="727300"/>
            </a:solidFill>
            <a:headEnd type="none"/>
            <a:tailEnd type="triangle"/>
          </a:ln>
          <a:effectLst>
            <a:glow rad="101600">
              <a:srgbClr val="FFFF00">
                <a:alpha val="75000"/>
              </a:srgbClr>
            </a:glow>
          </a:effectLst>
        </p:spPr>
        <p:style>
          <a:lnRef idx="2">
            <a:schemeClr val="dk1"/>
          </a:lnRef>
          <a:fillRef idx="0">
            <a:schemeClr val="dk1"/>
          </a:fillRef>
          <a:effectRef idx="1">
            <a:schemeClr val="dk1"/>
          </a:effectRef>
          <a:fontRef idx="minor">
            <a:schemeClr val="tx1"/>
          </a:fontRef>
        </p:style>
      </p:cxnSp>
      <p:cxnSp>
        <p:nvCxnSpPr>
          <p:cNvPr id="13" name="Straight Arrow Connector 12"/>
          <p:cNvCxnSpPr>
            <a:stCxn id="9" idx="3"/>
          </p:cNvCxnSpPr>
          <p:nvPr/>
        </p:nvCxnSpPr>
        <p:spPr>
          <a:xfrm>
            <a:off x="4500852" y="2437912"/>
            <a:ext cx="1020020" cy="55906"/>
          </a:xfrm>
          <a:prstGeom prst="straightConnector1">
            <a:avLst/>
          </a:prstGeom>
          <a:ln w="38100" cmpd="sng">
            <a:solidFill>
              <a:srgbClr val="727300"/>
            </a:solidFill>
            <a:headEnd type="none"/>
            <a:tailEnd type="triangle"/>
          </a:ln>
          <a:effectLst>
            <a:glow rad="101600">
              <a:srgbClr val="FFFF00">
                <a:alpha val="75000"/>
              </a:srgbClr>
            </a:glow>
          </a:effectLst>
        </p:spPr>
        <p:style>
          <a:lnRef idx="2">
            <a:schemeClr val="dk1"/>
          </a:lnRef>
          <a:fillRef idx="0">
            <a:schemeClr val="dk1"/>
          </a:fillRef>
          <a:effectRef idx="1">
            <a:schemeClr val="dk1"/>
          </a:effectRef>
          <a:fontRef idx="minor">
            <a:schemeClr val="tx1"/>
          </a:fontRef>
        </p:style>
      </p:cxnSp>
      <p:cxnSp>
        <p:nvCxnSpPr>
          <p:cNvPr id="6" name="Straight Arrow Connector 5"/>
          <p:cNvCxnSpPr/>
          <p:nvPr/>
        </p:nvCxnSpPr>
        <p:spPr>
          <a:xfrm flipV="1">
            <a:off x="4500852" y="1723959"/>
            <a:ext cx="1020020" cy="421119"/>
          </a:xfrm>
          <a:prstGeom prst="straightConnector1">
            <a:avLst/>
          </a:prstGeom>
          <a:ln w="38100" cmpd="sng">
            <a:solidFill>
              <a:srgbClr val="727300"/>
            </a:solidFill>
            <a:headEnd type="none"/>
            <a:tailEnd type="triangle"/>
          </a:ln>
          <a:effectLst>
            <a:glow rad="101600">
              <a:srgbClr val="FFFF00">
                <a:alpha val="75000"/>
              </a:srgbClr>
            </a:glow>
          </a:effectLst>
        </p:spPr>
        <p:style>
          <a:lnRef idx="2">
            <a:schemeClr val="dk1"/>
          </a:lnRef>
          <a:fillRef idx="0">
            <a:schemeClr val="dk1"/>
          </a:fillRef>
          <a:effectRef idx="1">
            <a:schemeClr val="dk1"/>
          </a:effectRef>
          <a:fontRef idx="minor">
            <a:schemeClr val="tx1"/>
          </a:fontRef>
        </p:style>
      </p:cxnSp>
      <p:cxnSp>
        <p:nvCxnSpPr>
          <p:cNvPr id="18" name="Elbow Connector 17"/>
          <p:cNvCxnSpPr/>
          <p:nvPr/>
        </p:nvCxnSpPr>
        <p:spPr>
          <a:xfrm rot="5400000" flipH="1" flipV="1">
            <a:off x="3707515" y="2973444"/>
            <a:ext cx="457200" cy="406400"/>
          </a:xfrm>
          <a:prstGeom prst="bentConnector3">
            <a:avLst>
              <a:gd name="adj1" fmla="val 3333"/>
            </a:avLst>
          </a:prstGeom>
          <a:ln w="28575" cmpd="sng">
            <a:solidFill>
              <a:srgbClr val="727300"/>
            </a:solidFill>
            <a:headEnd type="none"/>
            <a:tailEnd type="triangle"/>
          </a:ln>
          <a:effectLst>
            <a:glow rad="101600">
              <a:srgbClr val="FFFF00">
                <a:alpha val="75000"/>
              </a:srgb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0020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1091" y="1140442"/>
            <a:ext cx="8123544" cy="5279926"/>
          </a:xfrm>
          <a:prstGeom prst="rect">
            <a:avLst/>
          </a:prstGeom>
          <a:ln>
            <a:noFill/>
          </a:ln>
          <a:effectLst>
            <a:outerShdw blurRad="292100" dist="139700" dir="2700000" algn="tl" rotWithShape="0">
              <a:srgbClr val="333333">
                <a:alpha val="65000"/>
              </a:srgbClr>
            </a:outerShdw>
          </a:effectLst>
        </p:spPr>
      </p:pic>
      <p:sp>
        <p:nvSpPr>
          <p:cNvPr id="3" name="Title 2"/>
          <p:cNvSpPr>
            <a:spLocks noGrp="1"/>
          </p:cNvSpPr>
          <p:nvPr>
            <p:ph type="title"/>
          </p:nvPr>
        </p:nvSpPr>
        <p:spPr>
          <a:xfrm>
            <a:off x="457200" y="0"/>
            <a:ext cx="8229600" cy="810205"/>
          </a:xfrm>
        </p:spPr>
        <p:txBody>
          <a:bodyPr/>
          <a:lstStyle/>
          <a:p>
            <a:r>
              <a:rPr lang="en-US" cap="none" dirty="0" smtClean="0"/>
              <a:t>Data Loading and Storage</a:t>
            </a:r>
            <a:endParaRPr lang="en-US" cap="none" dirty="0"/>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5958" y="2625283"/>
            <a:ext cx="6216752" cy="404248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169334" y="109487"/>
            <a:ext cx="773376" cy="777359"/>
          </a:xfrm>
          <a:prstGeom prst="rect">
            <a:avLst/>
          </a:prstGeom>
        </p:spPr>
      </p:pic>
    </p:spTree>
    <p:extLst>
      <p:ext uri="{BB962C8B-B14F-4D97-AF65-F5344CB8AC3E}">
        <p14:creationId xmlns:p14="http://schemas.microsoft.com/office/powerpoint/2010/main" val="134303140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Streaming Data Loader - New Page (1).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740" y="4467073"/>
            <a:ext cx="6831316" cy="2447078"/>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75266" y="3642385"/>
            <a:ext cx="1784030" cy="1973965"/>
          </a:xfrm>
          <a:prstGeom prst="rect">
            <a:avLst/>
          </a:prstGeom>
        </p:spPr>
      </p:pic>
      <p:cxnSp>
        <p:nvCxnSpPr>
          <p:cNvPr id="24" name="Straight Arrow Connector 23"/>
          <p:cNvCxnSpPr/>
          <p:nvPr/>
        </p:nvCxnSpPr>
        <p:spPr>
          <a:xfrm>
            <a:off x="5020764" y="2078085"/>
            <a:ext cx="687798" cy="0"/>
          </a:xfrm>
          <a:prstGeom prst="straightConnector1">
            <a:avLst/>
          </a:prstGeom>
          <a:ln>
            <a:solidFill>
              <a:schemeClr val="tx1"/>
            </a:solidFill>
            <a:prstDash val="solid"/>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166000" y="2078085"/>
            <a:ext cx="687798" cy="0"/>
          </a:xfrm>
          <a:prstGeom prst="straightConnector1">
            <a:avLst/>
          </a:prstGeom>
          <a:ln>
            <a:solidFill>
              <a:schemeClr val="tx1"/>
            </a:solidFill>
            <a:prstDash val="solid"/>
            <a:tailEnd type="triangle" w="lg" len="lg"/>
          </a:ln>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a:xfrm>
            <a:off x="412316" y="22818"/>
            <a:ext cx="8229600" cy="853079"/>
          </a:xfrm>
        </p:spPr>
        <p:txBody>
          <a:bodyPr/>
          <a:lstStyle/>
          <a:p>
            <a:r>
              <a:rPr lang="en-US" cap="none" dirty="0" smtClean="0"/>
              <a:t>Data Loading and Storage</a:t>
            </a:r>
            <a:endParaRPr lang="en-US" cap="none" dirty="0"/>
          </a:p>
        </p:txBody>
      </p:sp>
      <p:cxnSp>
        <p:nvCxnSpPr>
          <p:cNvPr id="9" name="Straight Arrow Connector 8"/>
          <p:cNvCxnSpPr/>
          <p:nvPr/>
        </p:nvCxnSpPr>
        <p:spPr>
          <a:xfrm>
            <a:off x="2996117" y="1845124"/>
            <a:ext cx="2180764" cy="0"/>
          </a:xfrm>
          <a:prstGeom prst="straightConnector1">
            <a:avLst/>
          </a:prstGeom>
          <a:ln>
            <a:solidFill>
              <a:schemeClr val="tx1"/>
            </a:solidFill>
            <a:prstDash val="solid"/>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7489177" y="2744706"/>
            <a:ext cx="0" cy="1317264"/>
          </a:xfrm>
          <a:prstGeom prst="straightConnector1">
            <a:avLst/>
          </a:prstGeom>
          <a:ln>
            <a:solidFill>
              <a:schemeClr val="tx1"/>
            </a:solidFill>
            <a:prstDash val="solid"/>
            <a:tailEnd type="triangle" w="lg" len="lg"/>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2701" y="2717790"/>
            <a:ext cx="2140245" cy="162500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32701" y="1103738"/>
            <a:ext cx="2140245" cy="1625001"/>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708562" y="1167891"/>
            <a:ext cx="3075673" cy="1999044"/>
          </a:xfrm>
          <a:prstGeom prst="rect">
            <a:avLst/>
          </a:prstGeom>
          <a:ln>
            <a:solidFill>
              <a:srgbClr val="000000"/>
            </a:solidFill>
          </a:ln>
        </p:spPr>
      </p:pic>
      <p:pic>
        <p:nvPicPr>
          <p:cNvPr id="16" name="Picture 1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561869" y="1853982"/>
            <a:ext cx="2353738" cy="1530534"/>
          </a:xfrm>
          <a:prstGeom prst="rect">
            <a:avLst/>
          </a:prstGeom>
          <a:ln>
            <a:solidFill>
              <a:srgbClr val="000000"/>
            </a:solidFill>
          </a:ln>
        </p:spPr>
      </p:pic>
      <p:pic>
        <p:nvPicPr>
          <p:cNvPr id="10" name="Picture 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853798" y="1302885"/>
            <a:ext cx="1875271" cy="1229625"/>
          </a:xfrm>
          <a:prstGeom prst="rect">
            <a:avLst/>
          </a:prstGeom>
        </p:spPr>
      </p:pic>
      <p:pic>
        <p:nvPicPr>
          <p:cNvPr id="19" name="Picture 18"/>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845103" y="2507728"/>
            <a:ext cx="439757" cy="442022"/>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006198" y="1455285"/>
            <a:ext cx="1875271" cy="1229625"/>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158598" y="1607685"/>
            <a:ext cx="1875271" cy="1229625"/>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310998" y="1760085"/>
            <a:ext cx="1875271" cy="1229625"/>
          </a:xfrm>
          <a:prstGeom prst="rect">
            <a:avLst/>
          </a:prstGeom>
        </p:spPr>
      </p:pic>
      <p:pic>
        <p:nvPicPr>
          <p:cNvPr id="26" name="Shape 156"/>
          <p:cNvPicPr preferRelativeResize="0"/>
          <p:nvPr/>
        </p:nvPicPr>
        <p:blipFill>
          <a:blip r:embed="rId11">
            <a:alphaModFix/>
            <a:extLst>
              <a:ext uri="{28A0092B-C50C-407E-A947-70E740481C1C}">
                <a14:useLocalDpi xmlns:a14="http://schemas.microsoft.com/office/drawing/2010/main"/>
              </a:ext>
            </a:extLst>
          </a:blip>
          <a:stretch>
            <a:fillRect/>
          </a:stretch>
        </p:blipFill>
        <p:spPr>
          <a:xfrm>
            <a:off x="2495433" y="3329770"/>
            <a:ext cx="1477800" cy="1557251"/>
          </a:xfrm>
          <a:prstGeom prst="rect">
            <a:avLst/>
          </a:prstGeom>
          <a:noFill/>
          <a:ln>
            <a:noFill/>
          </a:ln>
        </p:spPr>
      </p:pic>
      <p:sp>
        <p:nvSpPr>
          <p:cNvPr id="31" name="TextBox 30"/>
          <p:cNvSpPr txBox="1"/>
          <p:nvPr/>
        </p:nvSpPr>
        <p:spPr>
          <a:xfrm>
            <a:off x="6969664" y="4445175"/>
            <a:ext cx="1054939" cy="461665"/>
          </a:xfrm>
          <a:prstGeom prst="rect">
            <a:avLst/>
          </a:prstGeom>
          <a:noFill/>
        </p:spPr>
        <p:txBody>
          <a:bodyPr wrap="square" rtlCol="0">
            <a:spAutoFit/>
          </a:bodyPr>
          <a:lstStyle/>
          <a:p>
            <a:r>
              <a:rPr lang="en-US" sz="2400" b="1" dirty="0" smtClean="0">
                <a:solidFill>
                  <a:srgbClr val="FFFFFF"/>
                </a:solidFill>
              </a:rPr>
              <a:t>ODM2</a:t>
            </a:r>
            <a:endParaRPr lang="en-US" sz="2400" b="1" dirty="0">
              <a:solidFill>
                <a:srgbClr val="FFFFFF"/>
              </a:solidFill>
            </a:endParaRPr>
          </a:p>
        </p:txBody>
      </p:sp>
      <p:pic>
        <p:nvPicPr>
          <p:cNvPr id="5" name="Picture 4" descr="Druid-04-june (1).gif"/>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928595" y="3861358"/>
            <a:ext cx="1007614" cy="1557221"/>
          </a:xfrm>
          <a:prstGeom prst="rect">
            <a:avLst/>
          </a:prstGeom>
        </p:spPr>
      </p:pic>
    </p:spTree>
    <p:extLst>
      <p:ext uri="{BB962C8B-B14F-4D97-AF65-F5344CB8AC3E}">
        <p14:creationId xmlns:p14="http://schemas.microsoft.com/office/powerpoint/2010/main" val="2796207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4.tiff"/>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742474"/>
            <a:ext cx="9145923" cy="5421911"/>
          </a:xfrm>
          <a:prstGeom prst="rect">
            <a:avLst/>
          </a:prstGeom>
        </p:spPr>
      </p:pic>
      <p:sp>
        <p:nvSpPr>
          <p:cNvPr id="3" name="Title 1"/>
          <p:cNvSpPr txBox="1">
            <a:spLocks/>
          </p:cNvSpPr>
          <p:nvPr/>
        </p:nvSpPr>
        <p:spPr>
          <a:xfrm>
            <a:off x="0" y="36758"/>
            <a:ext cx="9143999" cy="920487"/>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0000"/>
                </a:solidFill>
              </a:rPr>
              <a:t>Web-Based Data Access</a:t>
            </a:r>
            <a:endParaRPr lang="en-US" sz="3600" dirty="0">
              <a:solidFill>
                <a:srgbClr val="000000"/>
              </a:solidFill>
            </a:endParaRPr>
          </a:p>
        </p:txBody>
      </p:sp>
      <p:sp>
        <p:nvSpPr>
          <p:cNvPr id="9" name="Rounded Rectangle 8"/>
          <p:cNvSpPr/>
          <p:nvPr/>
        </p:nvSpPr>
        <p:spPr>
          <a:xfrm>
            <a:off x="7111386" y="827339"/>
            <a:ext cx="1900022" cy="5252577"/>
          </a:xfrm>
          <a:prstGeom prst="roundRect">
            <a:avLst>
              <a:gd name="adj" fmla="val 5202"/>
            </a:avLst>
          </a:prstGeom>
          <a:noFill/>
          <a:ln w="19050" cmpd="sng">
            <a:solidFill>
              <a:srgbClr val="727300"/>
            </a:solidFill>
          </a:ln>
          <a:effectLst>
            <a:glow rad="101600">
              <a:srgbClr val="FFFF00">
                <a:alpha val="75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glow rad="101600">
                  <a:srgbClr val="FFFF00">
                    <a:alpha val="75000"/>
                  </a:srgbClr>
                </a:glow>
              </a:effectLst>
            </a:endParaRPr>
          </a:p>
        </p:txBody>
      </p:sp>
    </p:spTree>
    <p:extLst>
      <p:ext uri="{BB962C8B-B14F-4D97-AF65-F5344CB8AC3E}">
        <p14:creationId xmlns:p14="http://schemas.microsoft.com/office/powerpoint/2010/main" val="1760983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925"/>
            <a:ext cx="8229600" cy="1143000"/>
          </a:xfrm>
        </p:spPr>
        <p:txBody>
          <a:bodyPr>
            <a:noAutofit/>
          </a:bodyPr>
          <a:lstStyle/>
          <a:p>
            <a:r>
              <a:rPr lang="en-US" sz="3600" cap="none" dirty="0" smtClean="0"/>
              <a:t>Web-Based Time Series Data Access and Visualization</a:t>
            </a:r>
            <a:endParaRPr lang="en-US" sz="3600" cap="none" dirty="0"/>
          </a:p>
        </p:txBody>
      </p:sp>
      <p:pic>
        <p:nvPicPr>
          <p:cNvPr id="19" name="Picture 1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3188" y="1190907"/>
            <a:ext cx="7358424" cy="5552572"/>
          </a:xfrm>
          <a:prstGeom prst="rect">
            <a:avLst/>
          </a:prstGeom>
          <a:ln>
            <a:noFill/>
          </a:ln>
          <a:effectLst>
            <a:outerShdw blurRad="292100" dist="139700" dir="2700000" algn="tl" rotWithShape="0">
              <a:srgbClr val="333333">
                <a:alpha val="65000"/>
              </a:srgbClr>
            </a:outerShdw>
          </a:effectLst>
        </p:spPr>
      </p:pic>
      <p:grpSp>
        <p:nvGrpSpPr>
          <p:cNvPr id="25" name="Group 24"/>
          <p:cNvGrpSpPr/>
          <p:nvPr/>
        </p:nvGrpSpPr>
        <p:grpSpPr>
          <a:xfrm>
            <a:off x="833188" y="1190907"/>
            <a:ext cx="7358424" cy="5576614"/>
            <a:chOff x="833188" y="1305428"/>
            <a:chExt cx="7358424" cy="5576614"/>
          </a:xfrm>
        </p:grpSpPr>
        <p:pic>
          <p:nvPicPr>
            <p:cNvPr id="20" name="Picture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3188" y="1305428"/>
              <a:ext cx="7358424" cy="5576614"/>
            </a:xfrm>
            <a:prstGeom prst="rect">
              <a:avLst/>
            </a:prstGeom>
            <a:ln>
              <a:noFill/>
            </a:ln>
            <a:effectLst>
              <a:outerShdw blurRad="292100" dist="139700" dir="2700000" algn="tl" rotWithShape="0">
                <a:srgbClr val="333333">
                  <a:alpha val="65000"/>
                </a:srgbClr>
              </a:outerShdw>
            </a:effectLst>
          </p:spPr>
        </p:pic>
        <p:sp>
          <p:nvSpPr>
            <p:cNvPr id="24" name="Oval 23"/>
            <p:cNvSpPr/>
            <p:nvPr/>
          </p:nvSpPr>
          <p:spPr>
            <a:xfrm>
              <a:off x="6163511" y="2047408"/>
              <a:ext cx="1237081" cy="437949"/>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7" name="Picture 2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3188" y="1190907"/>
            <a:ext cx="7554183" cy="5576614"/>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3188" y="1190907"/>
            <a:ext cx="7377160" cy="5576614"/>
          </a:xfrm>
          <a:prstGeom prst="rect">
            <a:avLst/>
          </a:prstGeom>
          <a:ln>
            <a:noFill/>
          </a:ln>
          <a:effectLst>
            <a:outerShdw blurRad="292100" dist="139700" dir="2700000" algn="tl" rotWithShape="0">
              <a:srgbClr val="333333">
                <a:alpha val="65000"/>
              </a:srgbClr>
            </a:outerShdw>
          </a:effectLst>
        </p:spPr>
      </p:pic>
      <p:pic>
        <p:nvPicPr>
          <p:cNvPr id="21" name="Picture 2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51924" y="1200957"/>
            <a:ext cx="7358424" cy="5566564"/>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8764" y="1200957"/>
            <a:ext cx="7401584" cy="55766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14511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2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1577" y="1410903"/>
            <a:ext cx="8712534" cy="5164916"/>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normAutofit fontScale="90000"/>
          </a:bodyPr>
          <a:lstStyle/>
          <a:p>
            <a:r>
              <a:rPr lang="en-US" cap="none" dirty="0" smtClean="0"/>
              <a:t>Web-Based Time Series Data Access and Visualization</a:t>
            </a:r>
            <a:endParaRPr lang="en-US" cap="none" dirty="0"/>
          </a:p>
        </p:txBody>
      </p:sp>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1577" y="1410903"/>
            <a:ext cx="8712534" cy="316536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1577" y="1410903"/>
            <a:ext cx="8712852" cy="51649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70364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Fig4.tiff"/>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15" y="1190564"/>
            <a:ext cx="9145923" cy="5421911"/>
          </a:xfrm>
          <a:prstGeom prst="rect">
            <a:avLst/>
          </a:prstGeom>
        </p:spPr>
      </p:pic>
      <p:sp>
        <p:nvSpPr>
          <p:cNvPr id="3" name="Title 1"/>
          <p:cNvSpPr txBox="1">
            <a:spLocks/>
          </p:cNvSpPr>
          <p:nvPr/>
        </p:nvSpPr>
        <p:spPr>
          <a:xfrm>
            <a:off x="0" y="138358"/>
            <a:ext cx="9143999" cy="920487"/>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Sensor Data QAQC</a:t>
            </a:r>
            <a:endParaRPr lang="en-US" sz="4000" dirty="0"/>
          </a:p>
        </p:txBody>
      </p:sp>
      <p:sp>
        <p:nvSpPr>
          <p:cNvPr id="9" name="Rounded Rectangle 8"/>
          <p:cNvSpPr/>
          <p:nvPr/>
        </p:nvSpPr>
        <p:spPr>
          <a:xfrm>
            <a:off x="5122826" y="4892160"/>
            <a:ext cx="1713994" cy="1635195"/>
          </a:xfrm>
          <a:prstGeom prst="roundRect">
            <a:avLst>
              <a:gd name="adj" fmla="val 5202"/>
            </a:avLst>
          </a:prstGeom>
          <a:noFill/>
          <a:ln w="19050" cmpd="sng">
            <a:solidFill>
              <a:srgbClr val="727300"/>
            </a:solidFill>
          </a:ln>
          <a:effectLst>
            <a:glow rad="101600">
              <a:srgbClr val="FFFF00">
                <a:alpha val="75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glow rad="101600">
                  <a:srgbClr val="FFFF00">
                    <a:alpha val="75000"/>
                  </a:srgbClr>
                </a:glow>
              </a:effectLst>
            </a:endParaRPr>
          </a:p>
        </p:txBody>
      </p:sp>
      <p:grpSp>
        <p:nvGrpSpPr>
          <p:cNvPr id="20" name="Group 19"/>
          <p:cNvGrpSpPr/>
          <p:nvPr/>
        </p:nvGrpSpPr>
        <p:grpSpPr>
          <a:xfrm>
            <a:off x="6021337" y="3457240"/>
            <a:ext cx="467360" cy="457200"/>
            <a:chOff x="6309360" y="3535680"/>
            <a:chExt cx="467360" cy="457200"/>
          </a:xfrm>
        </p:grpSpPr>
        <p:cxnSp>
          <p:nvCxnSpPr>
            <p:cNvPr id="15" name="Elbow Connector 14"/>
            <p:cNvCxnSpPr/>
            <p:nvPr/>
          </p:nvCxnSpPr>
          <p:spPr>
            <a:xfrm rot="5400000" flipH="1" flipV="1">
              <a:off x="6446520" y="3662680"/>
              <a:ext cx="457200" cy="203200"/>
            </a:xfrm>
            <a:prstGeom prst="bentConnector3">
              <a:avLst>
                <a:gd name="adj1" fmla="val 1111"/>
              </a:avLst>
            </a:prstGeom>
            <a:ln w="28575" cmpd="sng">
              <a:solidFill>
                <a:srgbClr val="727300"/>
              </a:solidFill>
              <a:headEnd type="triangle"/>
              <a:tailEnd type="none"/>
            </a:ln>
            <a:effectLst>
              <a:glow rad="101600">
                <a:srgbClr val="FFFF00">
                  <a:alpha val="75000"/>
                </a:srgbClr>
              </a:glow>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309360" y="3556000"/>
              <a:ext cx="467360" cy="0"/>
            </a:xfrm>
            <a:prstGeom prst="straightConnector1">
              <a:avLst/>
            </a:prstGeom>
            <a:ln w="38100" cmpd="sng">
              <a:solidFill>
                <a:srgbClr val="727300"/>
              </a:solidFill>
              <a:headEnd type="none"/>
              <a:tailEnd type="none"/>
            </a:ln>
            <a:effectLst>
              <a:glow rad="101600">
                <a:srgbClr val="FFFF00">
                  <a:alpha val="75000"/>
                </a:srgbClr>
              </a:glow>
            </a:effectLst>
          </p:spPr>
          <p:style>
            <a:lnRef idx="2">
              <a:schemeClr val="dk1"/>
            </a:lnRef>
            <a:fillRef idx="0">
              <a:schemeClr val="dk1"/>
            </a:fillRef>
            <a:effectRef idx="1">
              <a:schemeClr val="dk1"/>
            </a:effectRef>
            <a:fontRef idx="minor">
              <a:schemeClr val="tx1"/>
            </a:fontRef>
          </p:style>
        </p:cxnSp>
      </p:grpSp>
      <p:grpSp>
        <p:nvGrpSpPr>
          <p:cNvPr id="21" name="Group 20"/>
          <p:cNvGrpSpPr/>
          <p:nvPr/>
        </p:nvGrpSpPr>
        <p:grpSpPr>
          <a:xfrm>
            <a:off x="6060358" y="2567724"/>
            <a:ext cx="470118" cy="457200"/>
            <a:chOff x="6309360" y="3535680"/>
            <a:chExt cx="467360" cy="457200"/>
          </a:xfrm>
        </p:grpSpPr>
        <p:cxnSp>
          <p:nvCxnSpPr>
            <p:cNvPr id="22" name="Elbow Connector 21"/>
            <p:cNvCxnSpPr/>
            <p:nvPr/>
          </p:nvCxnSpPr>
          <p:spPr>
            <a:xfrm rot="5400000" flipH="1" flipV="1">
              <a:off x="6446520" y="3662680"/>
              <a:ext cx="457200" cy="203200"/>
            </a:xfrm>
            <a:prstGeom prst="bentConnector3">
              <a:avLst>
                <a:gd name="adj1" fmla="val 1111"/>
              </a:avLst>
            </a:prstGeom>
            <a:ln w="28575" cmpd="sng">
              <a:solidFill>
                <a:srgbClr val="727300"/>
              </a:solidFill>
              <a:headEnd type="triangle"/>
              <a:tailEnd type="none"/>
            </a:ln>
            <a:effectLst>
              <a:glow rad="101600">
                <a:srgbClr val="FFFF00">
                  <a:alpha val="75000"/>
                </a:srgbClr>
              </a:glow>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309360" y="3556000"/>
              <a:ext cx="467360" cy="0"/>
            </a:xfrm>
            <a:prstGeom prst="straightConnector1">
              <a:avLst/>
            </a:prstGeom>
            <a:ln w="38100" cmpd="sng">
              <a:solidFill>
                <a:srgbClr val="727300"/>
              </a:solidFill>
              <a:headEnd type="none"/>
              <a:tailEnd type="none"/>
            </a:ln>
            <a:effectLst>
              <a:glow rad="101600">
                <a:srgbClr val="FFFF00">
                  <a:alpha val="75000"/>
                </a:srgbClr>
              </a:glow>
            </a:effectLst>
          </p:spPr>
          <p:style>
            <a:lnRef idx="2">
              <a:schemeClr val="dk1"/>
            </a:lnRef>
            <a:fillRef idx="0">
              <a:schemeClr val="dk1"/>
            </a:fillRef>
            <a:effectRef idx="1">
              <a:schemeClr val="dk1"/>
            </a:effectRef>
            <a:fontRef idx="minor">
              <a:schemeClr val="tx1"/>
            </a:fontRef>
          </p:style>
        </p:cxnSp>
      </p:grpSp>
      <p:grpSp>
        <p:nvGrpSpPr>
          <p:cNvPr id="24" name="Group 23"/>
          <p:cNvGrpSpPr/>
          <p:nvPr/>
        </p:nvGrpSpPr>
        <p:grpSpPr>
          <a:xfrm>
            <a:off x="6073518" y="1692360"/>
            <a:ext cx="410898" cy="457200"/>
            <a:chOff x="6309360" y="3535680"/>
            <a:chExt cx="467360" cy="457200"/>
          </a:xfrm>
        </p:grpSpPr>
        <p:cxnSp>
          <p:nvCxnSpPr>
            <p:cNvPr id="25" name="Elbow Connector 24"/>
            <p:cNvCxnSpPr/>
            <p:nvPr/>
          </p:nvCxnSpPr>
          <p:spPr>
            <a:xfrm rot="5400000" flipH="1" flipV="1">
              <a:off x="6446520" y="3662680"/>
              <a:ext cx="457200" cy="203200"/>
            </a:xfrm>
            <a:prstGeom prst="bentConnector3">
              <a:avLst>
                <a:gd name="adj1" fmla="val 1111"/>
              </a:avLst>
            </a:prstGeom>
            <a:ln w="28575" cmpd="sng">
              <a:solidFill>
                <a:srgbClr val="727300"/>
              </a:solidFill>
              <a:headEnd type="triangle"/>
              <a:tailEnd type="none"/>
            </a:ln>
            <a:effectLst>
              <a:glow rad="101600">
                <a:srgbClr val="FFFF00">
                  <a:alpha val="75000"/>
                </a:srgbClr>
              </a:glow>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309360" y="3556000"/>
              <a:ext cx="467360" cy="0"/>
            </a:xfrm>
            <a:prstGeom prst="straightConnector1">
              <a:avLst/>
            </a:prstGeom>
            <a:ln w="38100" cmpd="sng">
              <a:solidFill>
                <a:srgbClr val="727300"/>
              </a:solidFill>
              <a:headEnd type="none"/>
              <a:tailEnd type="none"/>
            </a:ln>
            <a:effectLst>
              <a:glow rad="101600">
                <a:srgbClr val="FFFF00">
                  <a:alpha val="75000"/>
                </a:srgbClr>
              </a:glow>
            </a:effectLst>
          </p:spPr>
          <p:style>
            <a:lnRef idx="2">
              <a:schemeClr val="dk1"/>
            </a:lnRef>
            <a:fillRef idx="0">
              <a:schemeClr val="dk1"/>
            </a:fillRef>
            <a:effectRef idx="1">
              <a:schemeClr val="dk1"/>
            </a:effectRef>
            <a:fontRef idx="minor">
              <a:schemeClr val="tx1"/>
            </a:fontRef>
          </p:style>
        </p:cxnSp>
      </p:grpSp>
      <p:sp>
        <p:nvSpPr>
          <p:cNvPr id="2" name="TextBox 1"/>
          <p:cNvSpPr txBox="1"/>
          <p:nvPr/>
        </p:nvSpPr>
        <p:spPr>
          <a:xfrm>
            <a:off x="9530044" y="331650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56731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138358"/>
            <a:ext cx="9143999" cy="920487"/>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Sensor Data QAQC</a:t>
            </a:r>
            <a:endParaRPr lang="en-US" sz="4000" dirty="0"/>
          </a:p>
        </p:txBody>
      </p:sp>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316" y="1212051"/>
            <a:ext cx="9143999" cy="4662090"/>
          </a:xfrm>
          <a:prstGeom prst="rect">
            <a:avLst/>
          </a:prstGeom>
        </p:spPr>
      </p:pic>
    </p:spTree>
    <p:extLst>
      <p:ext uri="{BB962C8B-B14F-4D97-AF65-F5344CB8AC3E}">
        <p14:creationId xmlns:p14="http://schemas.microsoft.com/office/powerpoint/2010/main" val="3482562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3168" y="1497314"/>
            <a:ext cx="8448210" cy="5209989"/>
          </a:xfrm>
          <a:prstGeom prst="rect">
            <a:avLst/>
          </a:prstGeom>
          <a:ln>
            <a:noFill/>
          </a:ln>
          <a:effectLst>
            <a:outerShdw blurRad="292100" dist="139700" dir="2700000" algn="tl" rotWithShape="0">
              <a:srgbClr val="333333">
                <a:alpha val="65000"/>
              </a:srgbClr>
            </a:outerShdw>
          </a:effectLst>
        </p:spPr>
      </p:pic>
      <p:sp>
        <p:nvSpPr>
          <p:cNvPr id="20" name="Oval Callout 19"/>
          <p:cNvSpPr/>
          <p:nvPr/>
        </p:nvSpPr>
        <p:spPr>
          <a:xfrm>
            <a:off x="3617314" y="5048434"/>
            <a:ext cx="2152084" cy="650909"/>
          </a:xfrm>
          <a:prstGeom prst="wedgeEllipseCallout">
            <a:avLst>
              <a:gd name="adj1" fmla="val -39777"/>
              <a:gd name="adj2" fmla="val 81282"/>
            </a:avLst>
          </a:prstGeom>
          <a:solidFill>
            <a:schemeClr val="accent6">
              <a:lumMod val="75000"/>
              <a:alpha val="63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99011" tIns="49506" rIns="99011" bIns="49506" rtlCol="0" anchor="ctr"/>
          <a:lstStyle/>
          <a:p>
            <a:pPr algn="ctr"/>
            <a:r>
              <a:rPr lang="en-US" sz="1600" dirty="0" smtClean="0">
                <a:solidFill>
                  <a:schemeClr val="bg1"/>
                </a:solidFill>
              </a:rPr>
              <a:t>Series Selection Filters</a:t>
            </a:r>
            <a:endParaRPr lang="en-US" sz="1600" dirty="0">
              <a:solidFill>
                <a:schemeClr val="bg1"/>
              </a:solidFill>
            </a:endParaRPr>
          </a:p>
        </p:txBody>
      </p:sp>
      <p:sp>
        <p:nvSpPr>
          <p:cNvPr id="21" name="Oval Callout 20"/>
          <p:cNvSpPr/>
          <p:nvPr/>
        </p:nvSpPr>
        <p:spPr>
          <a:xfrm>
            <a:off x="7481834" y="5369782"/>
            <a:ext cx="1641411" cy="659122"/>
          </a:xfrm>
          <a:prstGeom prst="wedgeEllipseCallout">
            <a:avLst>
              <a:gd name="adj1" fmla="val -34590"/>
              <a:gd name="adj2" fmla="val 90340"/>
            </a:avLst>
          </a:prstGeom>
          <a:solidFill>
            <a:schemeClr val="accent6">
              <a:lumMod val="75000"/>
              <a:alpha val="63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99011" tIns="49506" rIns="99011" bIns="49506" rtlCol="0" anchor="ctr"/>
          <a:lstStyle/>
          <a:p>
            <a:pPr algn="ctr"/>
            <a:r>
              <a:rPr lang="en-US" sz="1600" dirty="0">
                <a:solidFill>
                  <a:srgbClr val="FFFFFF"/>
                </a:solidFill>
              </a:rPr>
              <a:t>Time Series Selection</a:t>
            </a:r>
          </a:p>
        </p:txBody>
      </p:sp>
      <p:sp>
        <p:nvSpPr>
          <p:cNvPr id="22" name="Oval Callout 21"/>
          <p:cNvSpPr/>
          <p:nvPr/>
        </p:nvSpPr>
        <p:spPr>
          <a:xfrm>
            <a:off x="7313761" y="2616743"/>
            <a:ext cx="1728977" cy="951190"/>
          </a:xfrm>
          <a:prstGeom prst="wedgeEllipseCallout">
            <a:avLst>
              <a:gd name="adj1" fmla="val -56798"/>
              <a:gd name="adj2" fmla="val 51349"/>
            </a:avLst>
          </a:prstGeom>
          <a:solidFill>
            <a:schemeClr val="accent6">
              <a:lumMod val="75000"/>
              <a:alpha val="63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99011" tIns="49506" rIns="99011" bIns="49506" rtlCol="0" anchor="ctr"/>
          <a:lstStyle/>
          <a:p>
            <a:pPr algn="ctr"/>
            <a:r>
              <a:rPr lang="en-US" sz="1600" dirty="0">
                <a:solidFill>
                  <a:srgbClr val="FFFFFF"/>
                </a:solidFill>
              </a:rPr>
              <a:t>Dynamic Zooming and Panning</a:t>
            </a:r>
          </a:p>
        </p:txBody>
      </p:sp>
      <p:sp>
        <p:nvSpPr>
          <p:cNvPr id="23" name="Oval Callout 22"/>
          <p:cNvSpPr/>
          <p:nvPr/>
        </p:nvSpPr>
        <p:spPr>
          <a:xfrm>
            <a:off x="43792" y="2406547"/>
            <a:ext cx="1700067" cy="599785"/>
          </a:xfrm>
          <a:prstGeom prst="wedgeEllipseCallout">
            <a:avLst>
              <a:gd name="adj1" fmla="val 11729"/>
              <a:gd name="adj2" fmla="val -79770"/>
            </a:avLst>
          </a:prstGeom>
          <a:solidFill>
            <a:schemeClr val="accent6">
              <a:lumMod val="75000"/>
              <a:alpha val="63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99011" tIns="49506" rIns="99011" bIns="49506" rtlCol="0" anchor="ctr"/>
          <a:lstStyle/>
          <a:p>
            <a:pPr algn="ctr"/>
            <a:r>
              <a:rPr lang="en-US" sz="1600" dirty="0">
                <a:solidFill>
                  <a:srgbClr val="FFFFFF"/>
                </a:solidFill>
              </a:rPr>
              <a:t>Multiple Plot Types</a:t>
            </a:r>
          </a:p>
        </p:txBody>
      </p:sp>
      <p:sp>
        <p:nvSpPr>
          <p:cNvPr id="24" name="Oval Callout 23"/>
          <p:cNvSpPr/>
          <p:nvPr/>
        </p:nvSpPr>
        <p:spPr>
          <a:xfrm>
            <a:off x="4367132" y="1409722"/>
            <a:ext cx="1643113" cy="715804"/>
          </a:xfrm>
          <a:prstGeom prst="wedgeEllipseCallout">
            <a:avLst>
              <a:gd name="adj1" fmla="val -61862"/>
              <a:gd name="adj2" fmla="val 42936"/>
            </a:avLst>
          </a:prstGeom>
          <a:solidFill>
            <a:schemeClr val="accent6">
              <a:lumMod val="75000"/>
              <a:alpha val="63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99011" tIns="49506" rIns="99011" bIns="49506" rtlCol="0" anchor="ctr"/>
          <a:lstStyle/>
          <a:p>
            <a:pPr algn="ctr"/>
            <a:r>
              <a:rPr lang="en-US" sz="1600" dirty="0">
                <a:solidFill>
                  <a:srgbClr val="FFFFFF"/>
                </a:solidFill>
              </a:rPr>
              <a:t>Date Range Restrictions</a:t>
            </a:r>
          </a:p>
        </p:txBody>
      </p:sp>
      <p:sp>
        <p:nvSpPr>
          <p:cNvPr id="25" name="Oval Callout 24"/>
          <p:cNvSpPr/>
          <p:nvPr/>
        </p:nvSpPr>
        <p:spPr>
          <a:xfrm>
            <a:off x="1357505" y="1018229"/>
            <a:ext cx="1677023" cy="682081"/>
          </a:xfrm>
          <a:prstGeom prst="wedgeEllipseCallout">
            <a:avLst>
              <a:gd name="adj1" fmla="val 33349"/>
              <a:gd name="adj2" fmla="val 71588"/>
            </a:avLst>
          </a:prstGeom>
          <a:solidFill>
            <a:schemeClr val="accent6">
              <a:lumMod val="75000"/>
              <a:alpha val="63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99011" tIns="49506" rIns="99011" bIns="49506" rtlCol="0" anchor="ctr"/>
          <a:lstStyle/>
          <a:p>
            <a:pPr algn="ctr"/>
            <a:r>
              <a:rPr lang="en-US" sz="1600" dirty="0">
                <a:solidFill>
                  <a:srgbClr val="FFFFFF"/>
                </a:solidFill>
              </a:rPr>
              <a:t>Plot Display Options</a:t>
            </a:r>
          </a:p>
        </p:txBody>
      </p:sp>
      <p:sp>
        <p:nvSpPr>
          <p:cNvPr id="3" name="Title 2"/>
          <p:cNvSpPr>
            <a:spLocks noGrp="1"/>
          </p:cNvSpPr>
          <p:nvPr>
            <p:ph type="title"/>
          </p:nvPr>
        </p:nvSpPr>
        <p:spPr>
          <a:xfrm>
            <a:off x="434311" y="43738"/>
            <a:ext cx="8381260" cy="1054394"/>
          </a:xfrm>
        </p:spPr>
        <p:txBody>
          <a:bodyPr>
            <a:normAutofit/>
          </a:bodyPr>
          <a:lstStyle/>
          <a:p>
            <a:r>
              <a:rPr lang="en-US" cap="none" dirty="0" smtClean="0"/>
              <a:t>Sensor Data QAQC</a:t>
            </a:r>
            <a:endParaRPr lang="en-US" cap="none" dirty="0"/>
          </a:p>
        </p:txBody>
      </p:sp>
      <p:pic>
        <p:nvPicPr>
          <p:cNvPr id="11" name="Picture 10" descr="odmGear..png"/>
          <p:cNvPicPr>
            <a:picLocks noChangeAspect="1"/>
          </p:cNvPicPr>
          <p:nvPr/>
        </p:nvPicPr>
        <p:blipFill rotWithShape="1">
          <a:blip r:embed="rId4" cstate="print">
            <a:extLst>
              <a:ext uri="{28A0092B-C50C-407E-A947-70E740481C1C}">
                <a14:useLocalDpi xmlns:a14="http://schemas.microsoft.com/office/drawing/2010/main"/>
              </a:ext>
            </a:extLst>
          </a:blip>
          <a:srcRect l="4138" t="4154" r="4284" b="4055"/>
          <a:stretch/>
        </p:blipFill>
        <p:spPr>
          <a:xfrm>
            <a:off x="7850657" y="106562"/>
            <a:ext cx="1134404" cy="1137058"/>
          </a:xfrm>
          <a:prstGeom prst="rect">
            <a:avLst/>
          </a:prstGeom>
        </p:spPr>
      </p:pic>
    </p:spTree>
    <p:extLst>
      <p:ext uri="{BB962C8B-B14F-4D97-AF65-F5344CB8AC3E}">
        <p14:creationId xmlns:p14="http://schemas.microsoft.com/office/powerpoint/2010/main" val="307201299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1651" y="1449397"/>
            <a:ext cx="7626980" cy="5212080"/>
          </a:xfrm>
          <a:prstGeom prst="rect">
            <a:avLst/>
          </a:prstGeom>
          <a:ln>
            <a:noFill/>
          </a:ln>
          <a:effectLst>
            <a:outerShdw blurRad="292100" dist="139700" dir="2700000" algn="tl" rotWithShape="0">
              <a:srgbClr val="333333">
                <a:alpha val="65000"/>
              </a:srgbClr>
            </a:outerShdw>
          </a:effectLst>
        </p:spPr>
      </p:pic>
      <p:sp>
        <p:nvSpPr>
          <p:cNvPr id="16" name="Oval Callout 15"/>
          <p:cNvSpPr/>
          <p:nvPr/>
        </p:nvSpPr>
        <p:spPr>
          <a:xfrm>
            <a:off x="109465" y="2489524"/>
            <a:ext cx="2237133" cy="784135"/>
          </a:xfrm>
          <a:prstGeom prst="wedgeEllipseCallout">
            <a:avLst>
              <a:gd name="adj1" fmla="val 3445"/>
              <a:gd name="adj2" fmla="val -97478"/>
            </a:avLst>
          </a:prstGeom>
          <a:solidFill>
            <a:schemeClr val="accent6">
              <a:lumMod val="75000"/>
              <a:alpha val="63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99011" tIns="49506" rIns="99011" bIns="49506" rtlCol="0" anchor="ctr"/>
          <a:lstStyle/>
          <a:p>
            <a:pPr algn="ctr"/>
            <a:r>
              <a:rPr lang="en-US" sz="1600" dirty="0">
                <a:solidFill>
                  <a:schemeClr val="bg1"/>
                </a:solidFill>
              </a:rPr>
              <a:t>Commit </a:t>
            </a:r>
            <a:r>
              <a:rPr lang="en-US" sz="1600" dirty="0" smtClean="0">
                <a:solidFill>
                  <a:schemeClr val="bg1"/>
                </a:solidFill>
              </a:rPr>
              <a:t>Edits </a:t>
            </a:r>
            <a:r>
              <a:rPr lang="en-US" sz="1600" dirty="0">
                <a:solidFill>
                  <a:schemeClr val="bg1"/>
                </a:solidFill>
              </a:rPr>
              <a:t>to the Database</a:t>
            </a:r>
          </a:p>
        </p:txBody>
      </p:sp>
      <p:sp>
        <p:nvSpPr>
          <p:cNvPr id="17" name="Oval Callout 16"/>
          <p:cNvSpPr/>
          <p:nvPr/>
        </p:nvSpPr>
        <p:spPr>
          <a:xfrm>
            <a:off x="1718765" y="908744"/>
            <a:ext cx="1872042" cy="698893"/>
          </a:xfrm>
          <a:prstGeom prst="wedgeEllipseCallout">
            <a:avLst>
              <a:gd name="adj1" fmla="val -28437"/>
              <a:gd name="adj2" fmla="val 83817"/>
            </a:avLst>
          </a:prstGeom>
          <a:solidFill>
            <a:schemeClr val="accent6">
              <a:lumMod val="75000"/>
              <a:alpha val="63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99011" tIns="49506" rIns="99011" bIns="49506" rtlCol="0" anchor="ctr"/>
          <a:lstStyle/>
          <a:p>
            <a:pPr algn="ctr"/>
            <a:r>
              <a:rPr lang="en-US" sz="1600" dirty="0">
                <a:solidFill>
                  <a:schemeClr val="bg1"/>
                </a:solidFill>
              </a:rPr>
              <a:t>Common Editing Tools</a:t>
            </a:r>
          </a:p>
        </p:txBody>
      </p:sp>
      <p:pic>
        <p:nvPicPr>
          <p:cNvPr id="19" name="Picture 18"/>
          <p:cNvPicPr>
            <a:picLocks noChangeAspect="1"/>
          </p:cNvPicPr>
          <p:nvPr/>
        </p:nvPicPr>
        <p:blipFill rotWithShape="1">
          <a:blip r:embed="rId4" cstate="print">
            <a:extLst>
              <a:ext uri="{28A0092B-C50C-407E-A947-70E740481C1C}">
                <a14:useLocalDpi xmlns:a14="http://schemas.microsoft.com/office/drawing/2010/main"/>
              </a:ext>
            </a:extLst>
          </a:blip>
          <a:srcRect l="1532"/>
          <a:stretch/>
        </p:blipFill>
        <p:spPr>
          <a:xfrm>
            <a:off x="4443866" y="1242158"/>
            <a:ext cx="1961757" cy="2414710"/>
          </a:xfrm>
          <a:prstGeom prst="rect">
            <a:avLst/>
          </a:prstGeom>
          <a:ln>
            <a:solidFill>
              <a:schemeClr val="tx1"/>
            </a:solidFill>
          </a:ln>
        </p:spPr>
      </p:pic>
      <p:sp>
        <p:nvSpPr>
          <p:cNvPr id="20" name="Oval Callout 19"/>
          <p:cNvSpPr/>
          <p:nvPr/>
        </p:nvSpPr>
        <p:spPr>
          <a:xfrm>
            <a:off x="5246213" y="908738"/>
            <a:ext cx="1738369" cy="644852"/>
          </a:xfrm>
          <a:prstGeom prst="wedgeEllipseCallout">
            <a:avLst>
              <a:gd name="adj1" fmla="val -25361"/>
              <a:gd name="adj2" fmla="val 94172"/>
            </a:avLst>
          </a:prstGeom>
          <a:solidFill>
            <a:schemeClr val="accent6">
              <a:lumMod val="75000"/>
              <a:alpha val="63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99011" tIns="49506" rIns="99011" bIns="49506" rtlCol="0" anchor="ctr"/>
          <a:lstStyle/>
          <a:p>
            <a:pPr algn="ctr"/>
            <a:r>
              <a:rPr lang="en-US" sz="1600" dirty="0">
                <a:solidFill>
                  <a:schemeClr val="bg1"/>
                </a:solidFill>
              </a:rPr>
              <a:t>Filters on Data </a:t>
            </a:r>
            <a:r>
              <a:rPr lang="en-US" sz="1600" dirty="0" smtClean="0">
                <a:solidFill>
                  <a:schemeClr val="bg1"/>
                </a:solidFill>
              </a:rPr>
              <a:t>Points</a:t>
            </a:r>
            <a:endParaRPr lang="en-US" sz="1600" dirty="0">
              <a:solidFill>
                <a:schemeClr val="bg1"/>
              </a:solidFill>
            </a:endParaRPr>
          </a:p>
        </p:txBody>
      </p:sp>
      <p:sp>
        <p:nvSpPr>
          <p:cNvPr id="22" name="Oval Callout 21"/>
          <p:cNvSpPr/>
          <p:nvPr/>
        </p:nvSpPr>
        <p:spPr>
          <a:xfrm>
            <a:off x="87581" y="4324738"/>
            <a:ext cx="2058152" cy="699761"/>
          </a:xfrm>
          <a:prstGeom prst="wedgeEllipseCallout">
            <a:avLst>
              <a:gd name="adj1" fmla="val 36096"/>
              <a:gd name="adj2" fmla="val -96966"/>
            </a:avLst>
          </a:prstGeom>
          <a:solidFill>
            <a:schemeClr val="accent6">
              <a:lumMod val="75000"/>
              <a:alpha val="63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99011" tIns="49506" rIns="99011" bIns="49506" rtlCol="0" anchor="ctr"/>
          <a:lstStyle/>
          <a:p>
            <a:pPr algn="ctr"/>
            <a:r>
              <a:rPr lang="en-US" sz="1600" dirty="0">
                <a:solidFill>
                  <a:srgbClr val="FFFFFF"/>
                </a:solidFill>
              </a:rPr>
              <a:t>Dynamic Data Editing Display</a:t>
            </a:r>
          </a:p>
        </p:txBody>
      </p:sp>
      <p:sp>
        <p:nvSpPr>
          <p:cNvPr id="23" name="Oval Callout 22"/>
          <p:cNvSpPr/>
          <p:nvPr/>
        </p:nvSpPr>
        <p:spPr>
          <a:xfrm>
            <a:off x="7354079" y="2489524"/>
            <a:ext cx="1789921" cy="765225"/>
          </a:xfrm>
          <a:prstGeom prst="wedgeEllipseCallout">
            <a:avLst>
              <a:gd name="adj1" fmla="val -39962"/>
              <a:gd name="adj2" fmla="val 83300"/>
            </a:avLst>
          </a:prstGeom>
          <a:solidFill>
            <a:schemeClr val="accent6">
              <a:lumMod val="75000"/>
              <a:alpha val="63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99011" tIns="49506" rIns="99011" bIns="49506" rtlCol="0" anchor="ctr"/>
          <a:lstStyle/>
          <a:p>
            <a:pPr algn="ctr"/>
            <a:r>
              <a:rPr lang="en-US" sz="1600" dirty="0">
                <a:solidFill>
                  <a:srgbClr val="FFFFFF"/>
                </a:solidFill>
              </a:rPr>
              <a:t>Python Code Console</a:t>
            </a:r>
          </a:p>
        </p:txBody>
      </p:sp>
      <p:sp>
        <p:nvSpPr>
          <p:cNvPr id="3" name="Title 2"/>
          <p:cNvSpPr>
            <a:spLocks noGrp="1"/>
          </p:cNvSpPr>
          <p:nvPr>
            <p:ph type="title"/>
          </p:nvPr>
        </p:nvSpPr>
        <p:spPr>
          <a:xfrm>
            <a:off x="381000" y="-20260"/>
            <a:ext cx="8381260" cy="1054394"/>
          </a:xfrm>
        </p:spPr>
        <p:txBody>
          <a:bodyPr/>
          <a:lstStyle/>
          <a:p>
            <a:r>
              <a:rPr lang="en-US" cap="none" dirty="0" smtClean="0"/>
              <a:t>QAQC: Post Processing</a:t>
            </a:r>
            <a:endParaRPr lang="en-US" cap="none" dirty="0"/>
          </a:p>
        </p:txBody>
      </p:sp>
      <p:pic>
        <p:nvPicPr>
          <p:cNvPr id="25" name="Picture 24" descr="odmGear..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253003" y="18492511"/>
            <a:ext cx="2523275" cy="2529179"/>
          </a:xfrm>
          <a:prstGeom prst="rect">
            <a:avLst/>
          </a:prstGeom>
        </p:spPr>
      </p:pic>
      <p:sp>
        <p:nvSpPr>
          <p:cNvPr id="27" name="Oval Callout 26"/>
          <p:cNvSpPr/>
          <p:nvPr/>
        </p:nvSpPr>
        <p:spPr>
          <a:xfrm>
            <a:off x="2999648" y="6098432"/>
            <a:ext cx="1730740" cy="649414"/>
          </a:xfrm>
          <a:prstGeom prst="wedgeEllipseCallout">
            <a:avLst>
              <a:gd name="adj1" fmla="val -33407"/>
              <a:gd name="adj2" fmla="val -87321"/>
            </a:avLst>
          </a:prstGeom>
          <a:solidFill>
            <a:schemeClr val="accent6">
              <a:lumMod val="75000"/>
              <a:alpha val="63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99011" tIns="49506" rIns="99011" bIns="49506" rtlCol="0" anchor="ctr"/>
          <a:lstStyle/>
          <a:p>
            <a:pPr algn="ctr"/>
            <a:r>
              <a:rPr lang="en-US" sz="1600" dirty="0" smtClean="0">
                <a:solidFill>
                  <a:schemeClr val="bg1"/>
                </a:solidFill>
              </a:rPr>
              <a:t>Python Script Editor</a:t>
            </a:r>
            <a:endParaRPr lang="en-US" sz="1600" dirty="0">
              <a:solidFill>
                <a:schemeClr val="bg1"/>
              </a:solidFill>
            </a:endParaRPr>
          </a:p>
        </p:txBody>
      </p:sp>
      <p:pic>
        <p:nvPicPr>
          <p:cNvPr id="13" name="Picture 12" descr="odmGear..png"/>
          <p:cNvPicPr>
            <a:picLocks noChangeAspect="1"/>
          </p:cNvPicPr>
          <p:nvPr/>
        </p:nvPicPr>
        <p:blipFill rotWithShape="1">
          <a:blip r:embed="rId6" cstate="print">
            <a:extLst>
              <a:ext uri="{28A0092B-C50C-407E-A947-70E740481C1C}">
                <a14:useLocalDpi xmlns:a14="http://schemas.microsoft.com/office/drawing/2010/main"/>
              </a:ext>
            </a:extLst>
          </a:blip>
          <a:srcRect l="4138" t="4154" r="4284" b="4055"/>
          <a:stretch/>
        </p:blipFill>
        <p:spPr>
          <a:xfrm>
            <a:off x="7850657" y="106562"/>
            <a:ext cx="1134404" cy="1137058"/>
          </a:xfrm>
          <a:prstGeom prst="rect">
            <a:avLst/>
          </a:prstGeom>
        </p:spPr>
      </p:pic>
    </p:spTree>
    <p:extLst>
      <p:ext uri="{BB962C8B-B14F-4D97-AF65-F5344CB8AC3E}">
        <p14:creationId xmlns:p14="http://schemas.microsoft.com/office/powerpoint/2010/main" val="41167149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animBg="1"/>
      <p:bldP spid="22" grpId="0" animBg="1"/>
      <p:bldP spid="23"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83286" y="808749"/>
            <a:ext cx="4442163" cy="5975118"/>
          </a:xfrm>
          <a:prstGeom prst="rect">
            <a:avLst/>
          </a:prstGeom>
          <a:ln>
            <a:noFill/>
          </a:ln>
          <a:effectLst>
            <a:outerShdw blurRad="292100" dist="139700" dir="2700000" algn="tl" rotWithShape="0">
              <a:srgbClr val="333333">
                <a:alpha val="65000"/>
              </a:srgbClr>
            </a:outerShdw>
          </a:effectLst>
        </p:spPr>
      </p:pic>
      <p:sp>
        <p:nvSpPr>
          <p:cNvPr id="3" name="Title 2"/>
          <p:cNvSpPr>
            <a:spLocks noGrp="1"/>
          </p:cNvSpPr>
          <p:nvPr>
            <p:ph type="title"/>
          </p:nvPr>
        </p:nvSpPr>
        <p:spPr>
          <a:xfrm>
            <a:off x="0" y="32846"/>
            <a:ext cx="9144000" cy="689769"/>
          </a:xfrm>
        </p:spPr>
        <p:txBody>
          <a:bodyPr>
            <a:normAutofit fontScale="90000"/>
          </a:bodyPr>
          <a:lstStyle/>
          <a:p>
            <a:r>
              <a:rPr lang="en-US" i="1" dirty="0" smtClean="0"/>
              <a:t>In Situ</a:t>
            </a:r>
            <a:r>
              <a:rPr lang="en-US" dirty="0" smtClean="0"/>
              <a:t> Environmental Monitoring</a:t>
            </a:r>
            <a:endParaRPr lang="en-US" i="1" cap="none" dirty="0"/>
          </a:p>
        </p:txBody>
      </p:sp>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21217783">
            <a:off x="348929" y="1771692"/>
            <a:ext cx="4224671" cy="460930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517740">
            <a:off x="5154333" y="1817825"/>
            <a:ext cx="3727270" cy="4787660"/>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83310">
            <a:off x="3752108" y="822140"/>
            <a:ext cx="4003256" cy="554837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21148635">
            <a:off x="1036966" y="929792"/>
            <a:ext cx="4345074" cy="49777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60116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anim calcmode="lin" valueType="num">
                                      <p:cBhvr>
                                        <p:cTn id="8" dur="600" fill="hold"/>
                                        <p:tgtEl>
                                          <p:spTgt spid="2"/>
                                        </p:tgtEl>
                                        <p:attrNameLst>
                                          <p:attrName>style.rotation</p:attrName>
                                        </p:attrNameLst>
                                      </p:cBhvr>
                                      <p:tavLst>
                                        <p:tav tm="0">
                                          <p:val>
                                            <p:fltVal val="720"/>
                                          </p:val>
                                        </p:tav>
                                        <p:tav tm="100000">
                                          <p:val>
                                            <p:fltVal val="0"/>
                                          </p:val>
                                        </p:tav>
                                      </p:tavLst>
                                    </p:anim>
                                    <p:anim calcmode="lin" valueType="num">
                                      <p:cBhvr>
                                        <p:cTn id="9" dur="600" fill="hold"/>
                                        <p:tgtEl>
                                          <p:spTgt spid="2"/>
                                        </p:tgtEl>
                                        <p:attrNameLst>
                                          <p:attrName>ppt_h</p:attrName>
                                        </p:attrNameLst>
                                      </p:cBhvr>
                                      <p:tavLst>
                                        <p:tav tm="0">
                                          <p:val>
                                            <p:fltVal val="0"/>
                                          </p:val>
                                        </p:tav>
                                        <p:tav tm="100000">
                                          <p:val>
                                            <p:strVal val="#ppt_h"/>
                                          </p:val>
                                        </p:tav>
                                      </p:tavLst>
                                    </p:anim>
                                    <p:anim calcmode="lin" valueType="num">
                                      <p:cBhvr>
                                        <p:cTn id="10" dur="600" fill="hold"/>
                                        <p:tgtEl>
                                          <p:spTgt spid="2"/>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600"/>
                                        <p:tgtEl>
                                          <p:spTgt spid="6"/>
                                        </p:tgtEl>
                                      </p:cBhvr>
                                    </p:animEffect>
                                    <p:anim calcmode="lin" valueType="num">
                                      <p:cBhvr>
                                        <p:cTn id="16" dur="600" fill="hold"/>
                                        <p:tgtEl>
                                          <p:spTgt spid="6"/>
                                        </p:tgtEl>
                                        <p:attrNameLst>
                                          <p:attrName>style.rotation</p:attrName>
                                        </p:attrNameLst>
                                      </p:cBhvr>
                                      <p:tavLst>
                                        <p:tav tm="0">
                                          <p:val>
                                            <p:fltVal val="720"/>
                                          </p:val>
                                        </p:tav>
                                        <p:tav tm="100000">
                                          <p:val>
                                            <p:fltVal val="0"/>
                                          </p:val>
                                        </p:tav>
                                      </p:tavLst>
                                    </p:anim>
                                    <p:anim calcmode="lin" valueType="num">
                                      <p:cBhvr>
                                        <p:cTn id="17" dur="600" fill="hold"/>
                                        <p:tgtEl>
                                          <p:spTgt spid="6"/>
                                        </p:tgtEl>
                                        <p:attrNameLst>
                                          <p:attrName>ppt_h</p:attrName>
                                        </p:attrNameLst>
                                      </p:cBhvr>
                                      <p:tavLst>
                                        <p:tav tm="0">
                                          <p:val>
                                            <p:fltVal val="0"/>
                                          </p:val>
                                        </p:tav>
                                        <p:tav tm="100000">
                                          <p:val>
                                            <p:strVal val="#ppt_h"/>
                                          </p:val>
                                        </p:tav>
                                      </p:tavLst>
                                    </p:anim>
                                    <p:anim calcmode="lin" valueType="num">
                                      <p:cBhvr>
                                        <p:cTn id="18" dur="600" fill="hold"/>
                                        <p:tgtEl>
                                          <p:spTgt spid="6"/>
                                        </p:tgtEl>
                                        <p:attrNameLst>
                                          <p:attrName>ppt_w</p:attrName>
                                        </p:attrNameLst>
                                      </p:cBhvr>
                                      <p:tavLst>
                                        <p:tav tm="0">
                                          <p:val>
                                            <p:fltVal val="0"/>
                                          </p:val>
                                        </p:tav>
                                        <p:tav tm="100000">
                                          <p:val>
                                            <p:strVal val="#ppt_w"/>
                                          </p:val>
                                        </p:tav>
                                      </p:tavLst>
                                    </p:anim>
                                  </p:childTnLst>
                                </p:cTn>
                              </p:par>
                            </p:childTnLst>
                          </p:cTn>
                        </p:par>
                      </p:childTnLst>
                    </p:cTn>
                  </p:par>
                  <p:par>
                    <p:cTn id="19" fill="hold">
                      <p:stCondLst>
                        <p:cond delay="indefinite"/>
                      </p:stCondLst>
                      <p:childTnLst>
                        <p:par>
                          <p:cTn id="20" fill="hold">
                            <p:stCondLst>
                              <p:cond delay="0"/>
                            </p:stCondLst>
                            <p:childTnLst>
                              <p:par>
                                <p:cTn id="21" presetID="35"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600"/>
                                        <p:tgtEl>
                                          <p:spTgt spid="4"/>
                                        </p:tgtEl>
                                      </p:cBhvr>
                                    </p:animEffect>
                                    <p:anim calcmode="lin" valueType="num">
                                      <p:cBhvr>
                                        <p:cTn id="24" dur="600" fill="hold"/>
                                        <p:tgtEl>
                                          <p:spTgt spid="4"/>
                                        </p:tgtEl>
                                        <p:attrNameLst>
                                          <p:attrName>style.rotation</p:attrName>
                                        </p:attrNameLst>
                                      </p:cBhvr>
                                      <p:tavLst>
                                        <p:tav tm="0">
                                          <p:val>
                                            <p:fltVal val="720"/>
                                          </p:val>
                                        </p:tav>
                                        <p:tav tm="100000">
                                          <p:val>
                                            <p:fltVal val="0"/>
                                          </p:val>
                                        </p:tav>
                                      </p:tavLst>
                                    </p:anim>
                                    <p:anim calcmode="lin" valueType="num">
                                      <p:cBhvr>
                                        <p:cTn id="25" dur="600" fill="hold"/>
                                        <p:tgtEl>
                                          <p:spTgt spid="4"/>
                                        </p:tgtEl>
                                        <p:attrNameLst>
                                          <p:attrName>ppt_h</p:attrName>
                                        </p:attrNameLst>
                                      </p:cBhvr>
                                      <p:tavLst>
                                        <p:tav tm="0">
                                          <p:val>
                                            <p:fltVal val="0"/>
                                          </p:val>
                                        </p:tav>
                                        <p:tav tm="100000">
                                          <p:val>
                                            <p:strVal val="#ppt_h"/>
                                          </p:val>
                                        </p:tav>
                                      </p:tavLst>
                                    </p:anim>
                                    <p:anim calcmode="lin" valueType="num">
                                      <p:cBhvr>
                                        <p:cTn id="26" dur="600" fill="hold"/>
                                        <p:tgtEl>
                                          <p:spTgt spid="4"/>
                                        </p:tgtEl>
                                        <p:attrNameLst>
                                          <p:attrName>ppt_w</p:attrName>
                                        </p:attrNameLst>
                                      </p:cBhvr>
                                      <p:tavLst>
                                        <p:tav tm="0">
                                          <p:val>
                                            <p:fltVal val="0"/>
                                          </p:val>
                                        </p:tav>
                                        <p:tav tm="100000">
                                          <p:val>
                                            <p:strVal val="#ppt_w"/>
                                          </p:val>
                                        </p:tav>
                                      </p:tavLst>
                                    </p:anim>
                                  </p:childTnLst>
                                </p:cTn>
                              </p:par>
                            </p:childTnLst>
                          </p:cTn>
                        </p:par>
                      </p:childTnLst>
                    </p:cTn>
                  </p:par>
                  <p:par>
                    <p:cTn id="27" fill="hold">
                      <p:stCondLst>
                        <p:cond delay="indefinite"/>
                      </p:stCondLst>
                      <p:childTnLst>
                        <p:par>
                          <p:cTn id="28" fill="hold">
                            <p:stCondLst>
                              <p:cond delay="0"/>
                            </p:stCondLst>
                            <p:childTnLst>
                              <p:par>
                                <p:cTn id="29" presetID="35"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600"/>
                                        <p:tgtEl>
                                          <p:spTgt spid="9"/>
                                        </p:tgtEl>
                                      </p:cBhvr>
                                    </p:animEffect>
                                    <p:anim calcmode="lin" valueType="num">
                                      <p:cBhvr>
                                        <p:cTn id="32" dur="600" fill="hold"/>
                                        <p:tgtEl>
                                          <p:spTgt spid="9"/>
                                        </p:tgtEl>
                                        <p:attrNameLst>
                                          <p:attrName>style.rotation</p:attrName>
                                        </p:attrNameLst>
                                      </p:cBhvr>
                                      <p:tavLst>
                                        <p:tav tm="0">
                                          <p:val>
                                            <p:fltVal val="720"/>
                                          </p:val>
                                        </p:tav>
                                        <p:tav tm="100000">
                                          <p:val>
                                            <p:fltVal val="0"/>
                                          </p:val>
                                        </p:tav>
                                      </p:tavLst>
                                    </p:anim>
                                    <p:anim calcmode="lin" valueType="num">
                                      <p:cBhvr>
                                        <p:cTn id="33" dur="600" fill="hold"/>
                                        <p:tgtEl>
                                          <p:spTgt spid="9"/>
                                        </p:tgtEl>
                                        <p:attrNameLst>
                                          <p:attrName>ppt_h</p:attrName>
                                        </p:attrNameLst>
                                      </p:cBhvr>
                                      <p:tavLst>
                                        <p:tav tm="0">
                                          <p:val>
                                            <p:fltVal val="0"/>
                                          </p:val>
                                        </p:tav>
                                        <p:tav tm="100000">
                                          <p:val>
                                            <p:strVal val="#ppt_h"/>
                                          </p:val>
                                        </p:tav>
                                      </p:tavLst>
                                    </p:anim>
                                    <p:anim calcmode="lin" valueType="num">
                                      <p:cBhvr>
                                        <p:cTn id="34" dur="600" fill="hold"/>
                                        <p:tgtEl>
                                          <p:spTgt spid="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DSCN1872.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5572" y="1658916"/>
            <a:ext cx="2798875" cy="2191787"/>
          </a:xfrm>
          <a:prstGeom prst="rect">
            <a:avLst/>
          </a:prstGeom>
        </p:spPr>
      </p:pic>
      <p:pic>
        <p:nvPicPr>
          <p:cNvPr id="4" name="Picture 3" descr="IMG_4123.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91707" y="4522165"/>
            <a:ext cx="2946935" cy="2210200"/>
          </a:xfrm>
          <a:prstGeom prst="rect">
            <a:avLst/>
          </a:prstGeom>
        </p:spPr>
      </p:pic>
      <p:pic>
        <p:nvPicPr>
          <p:cNvPr id="6" name="Picture 5" descr="Photo Aug 22, 1 20 59 PM.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26655" y="4158260"/>
            <a:ext cx="2001101" cy="2668134"/>
          </a:xfrm>
          <a:prstGeom prst="rect">
            <a:avLst/>
          </a:prstGeom>
        </p:spPr>
      </p:pic>
      <p:pic>
        <p:nvPicPr>
          <p:cNvPr id="7" name="Picture 6" descr="Photo Dec 19, 1 51 58 PM.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37225" y="4149686"/>
            <a:ext cx="1999407" cy="2665876"/>
          </a:xfrm>
          <a:prstGeom prst="rect">
            <a:avLst/>
          </a:prstGeom>
        </p:spPr>
      </p:pic>
      <p:pic>
        <p:nvPicPr>
          <p:cNvPr id="8" name="Picture 7" descr="Photo Jun 09, 1 13 23 PM.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13114" y="1649598"/>
            <a:ext cx="2934807" cy="2201105"/>
          </a:xfrm>
          <a:prstGeom prst="rect">
            <a:avLst/>
          </a:prstGeom>
        </p:spPr>
      </p:pic>
      <p:pic>
        <p:nvPicPr>
          <p:cNvPr id="9" name="Picture 8" descr="Photo Mar 19, 3 02 25 PM.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830644" y="102334"/>
            <a:ext cx="2197112" cy="1647833"/>
          </a:xfrm>
          <a:prstGeom prst="rect">
            <a:avLst/>
          </a:prstGeom>
        </p:spPr>
      </p:pic>
      <p:pic>
        <p:nvPicPr>
          <p:cNvPr id="10" name="Picture 9" descr="Photo May 28, 12 46 51 PM.jp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8640" y="4334536"/>
            <a:ext cx="1714983" cy="2187481"/>
          </a:xfrm>
          <a:prstGeom prst="rect">
            <a:avLst/>
          </a:prstGeom>
        </p:spPr>
      </p:pic>
      <p:pic>
        <p:nvPicPr>
          <p:cNvPr id="13" name="Picture 12" descr="IMG_4620.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rot="16200000">
            <a:off x="6383944" y="1440157"/>
            <a:ext cx="2260787" cy="3026837"/>
          </a:xfrm>
          <a:prstGeom prst="rect">
            <a:avLst/>
          </a:prstGeom>
        </p:spPr>
      </p:pic>
      <p:sp>
        <p:nvSpPr>
          <p:cNvPr id="14" name="Oval Callout 13"/>
          <p:cNvSpPr/>
          <p:nvPr/>
        </p:nvSpPr>
        <p:spPr>
          <a:xfrm>
            <a:off x="4838642" y="12286399"/>
            <a:ext cx="1462970" cy="323377"/>
          </a:xfrm>
          <a:prstGeom prst="wedgeEllipseCallout">
            <a:avLst>
              <a:gd name="adj1" fmla="val 20632"/>
              <a:gd name="adj2" fmla="val -76560"/>
            </a:avLst>
          </a:prstGeom>
          <a:solidFill>
            <a:srgbClr val="D7E4BD">
              <a:alpha val="65000"/>
            </a:srgb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lIns="71843" tIns="35921" rIns="71843" bIns="35921" rtlCol="0" anchor="ctr"/>
          <a:lstStyle/>
          <a:p>
            <a:pPr algn="ctr"/>
            <a:r>
              <a:rPr lang="en-US" sz="900" dirty="0">
                <a:solidFill>
                  <a:srgbClr val="000000"/>
                </a:solidFill>
              </a:rPr>
              <a:t>What were the field conditions of our discharge measurement?</a:t>
            </a:r>
          </a:p>
        </p:txBody>
      </p:sp>
      <p:sp>
        <p:nvSpPr>
          <p:cNvPr id="15" name="Oval Callout 14"/>
          <p:cNvSpPr/>
          <p:nvPr/>
        </p:nvSpPr>
        <p:spPr>
          <a:xfrm>
            <a:off x="3954288" y="3763111"/>
            <a:ext cx="2071541" cy="671462"/>
          </a:xfrm>
          <a:prstGeom prst="wedgeEllipseCallout">
            <a:avLst>
              <a:gd name="adj1" fmla="val 21390"/>
              <a:gd name="adj2" fmla="val 84754"/>
            </a:avLst>
          </a:prstGeom>
          <a:solidFill>
            <a:srgbClr val="D7E4BD"/>
          </a:solidFill>
          <a:ln>
            <a:solidFill>
              <a:srgbClr val="4F6228"/>
            </a:solidFill>
          </a:ln>
          <a:effectLst/>
        </p:spPr>
        <p:style>
          <a:lnRef idx="1">
            <a:schemeClr val="accent1"/>
          </a:lnRef>
          <a:fillRef idx="3">
            <a:schemeClr val="accent1"/>
          </a:fillRef>
          <a:effectRef idx="2">
            <a:schemeClr val="accent1"/>
          </a:effectRef>
          <a:fontRef idx="minor">
            <a:schemeClr val="lt1"/>
          </a:fontRef>
        </p:style>
        <p:txBody>
          <a:bodyPr lIns="71843" tIns="35921" rIns="71843" bIns="35921" rtlCol="0" anchor="ctr"/>
          <a:lstStyle/>
          <a:p>
            <a:pPr algn="ctr"/>
            <a:r>
              <a:rPr lang="en-US" sz="1200" dirty="0">
                <a:solidFill>
                  <a:srgbClr val="000000"/>
                </a:solidFill>
              </a:rPr>
              <a:t>Which sensors a</a:t>
            </a:r>
            <a:r>
              <a:rPr lang="en-US" sz="1200" dirty="0" smtClean="0">
                <a:solidFill>
                  <a:srgbClr val="000000"/>
                </a:solidFill>
              </a:rPr>
              <a:t>re </a:t>
            </a:r>
            <a:r>
              <a:rPr lang="en-US" sz="1200" dirty="0">
                <a:solidFill>
                  <a:srgbClr val="000000"/>
                </a:solidFill>
              </a:rPr>
              <a:t>deployed at this site? Who installed them?</a:t>
            </a:r>
          </a:p>
        </p:txBody>
      </p:sp>
      <p:sp>
        <p:nvSpPr>
          <p:cNvPr id="16" name="Oval Callout 15"/>
          <p:cNvSpPr/>
          <p:nvPr/>
        </p:nvSpPr>
        <p:spPr>
          <a:xfrm>
            <a:off x="5161071" y="1047986"/>
            <a:ext cx="2095426" cy="646997"/>
          </a:xfrm>
          <a:prstGeom prst="wedgeEllipseCallout">
            <a:avLst>
              <a:gd name="adj1" fmla="val 35323"/>
              <a:gd name="adj2" fmla="val -71660"/>
            </a:avLst>
          </a:prstGeom>
          <a:solidFill>
            <a:srgbClr val="D7E4BD"/>
          </a:solidFill>
          <a:ln>
            <a:solidFill>
              <a:srgbClr val="4F6228"/>
            </a:solidFill>
          </a:ln>
          <a:effectLst/>
        </p:spPr>
        <p:style>
          <a:lnRef idx="1">
            <a:schemeClr val="accent1"/>
          </a:lnRef>
          <a:fillRef idx="3">
            <a:schemeClr val="accent1"/>
          </a:fillRef>
          <a:effectRef idx="2">
            <a:schemeClr val="accent1"/>
          </a:effectRef>
          <a:fontRef idx="minor">
            <a:schemeClr val="lt1"/>
          </a:fontRef>
        </p:style>
        <p:txBody>
          <a:bodyPr lIns="71843" tIns="35921" rIns="71843" bIns="35921" rtlCol="0" anchor="ctr"/>
          <a:lstStyle/>
          <a:p>
            <a:pPr algn="ctr"/>
            <a:r>
              <a:rPr lang="en-US" sz="1200" dirty="0">
                <a:solidFill>
                  <a:schemeClr val="tx1"/>
                </a:solidFill>
              </a:rPr>
              <a:t>Has this turbidity sensor been serviced at the factory?</a:t>
            </a:r>
          </a:p>
        </p:txBody>
      </p:sp>
      <p:sp>
        <p:nvSpPr>
          <p:cNvPr id="17" name="Oval Callout 16"/>
          <p:cNvSpPr/>
          <p:nvPr/>
        </p:nvSpPr>
        <p:spPr>
          <a:xfrm>
            <a:off x="95572" y="3866572"/>
            <a:ext cx="1887189" cy="492354"/>
          </a:xfrm>
          <a:prstGeom prst="wedgeEllipseCallout">
            <a:avLst>
              <a:gd name="adj1" fmla="val -5310"/>
              <a:gd name="adj2" fmla="val 92298"/>
            </a:avLst>
          </a:prstGeom>
          <a:solidFill>
            <a:srgbClr val="D7E4BD"/>
          </a:solidFill>
          <a:ln>
            <a:solidFill>
              <a:srgbClr val="4F6228"/>
            </a:solidFill>
          </a:ln>
          <a:effectLst/>
        </p:spPr>
        <p:style>
          <a:lnRef idx="1">
            <a:schemeClr val="accent1"/>
          </a:lnRef>
          <a:fillRef idx="3">
            <a:schemeClr val="accent1"/>
          </a:fillRef>
          <a:effectRef idx="2">
            <a:schemeClr val="accent1"/>
          </a:effectRef>
          <a:fontRef idx="minor">
            <a:schemeClr val="lt1"/>
          </a:fontRef>
        </p:style>
        <p:txBody>
          <a:bodyPr lIns="71843" tIns="35921" rIns="71843" bIns="35921" rtlCol="0" anchor="ctr"/>
          <a:lstStyle/>
          <a:p>
            <a:pPr algn="ctr"/>
            <a:r>
              <a:rPr lang="en-US" sz="1200" dirty="0">
                <a:solidFill>
                  <a:srgbClr val="000000"/>
                </a:solidFill>
              </a:rPr>
              <a:t>Who programmed this datalogger</a:t>
            </a:r>
            <a:r>
              <a:rPr lang="en-US" sz="1200" dirty="0" smtClean="0">
                <a:solidFill>
                  <a:srgbClr val="000000"/>
                </a:solidFill>
              </a:rPr>
              <a:t>?</a:t>
            </a:r>
            <a:endParaRPr lang="en-US" sz="1200" dirty="0">
              <a:solidFill>
                <a:srgbClr val="000000"/>
              </a:solidFill>
            </a:endParaRPr>
          </a:p>
        </p:txBody>
      </p:sp>
      <p:sp>
        <p:nvSpPr>
          <p:cNvPr id="18" name="Oval Callout 17"/>
          <p:cNvSpPr/>
          <p:nvPr/>
        </p:nvSpPr>
        <p:spPr>
          <a:xfrm>
            <a:off x="5618929" y="6231015"/>
            <a:ext cx="2053592" cy="628597"/>
          </a:xfrm>
          <a:prstGeom prst="wedgeEllipseCallout">
            <a:avLst>
              <a:gd name="adj1" fmla="val -10729"/>
              <a:gd name="adj2" fmla="val -92796"/>
            </a:avLst>
          </a:prstGeom>
          <a:solidFill>
            <a:srgbClr val="D7E4BD"/>
          </a:solidFill>
          <a:ln>
            <a:solidFill>
              <a:srgbClr val="4F6228"/>
            </a:solidFill>
          </a:ln>
          <a:effectLst/>
        </p:spPr>
        <p:style>
          <a:lnRef idx="1">
            <a:schemeClr val="accent1"/>
          </a:lnRef>
          <a:fillRef idx="3">
            <a:schemeClr val="accent1"/>
          </a:fillRef>
          <a:effectRef idx="2">
            <a:schemeClr val="accent1"/>
          </a:effectRef>
          <a:fontRef idx="minor">
            <a:schemeClr val="lt1"/>
          </a:fontRef>
        </p:style>
        <p:txBody>
          <a:bodyPr lIns="71843" tIns="35921" rIns="71843" bIns="35921" rtlCol="0" anchor="ctr"/>
          <a:lstStyle/>
          <a:p>
            <a:pPr algn="ctr"/>
            <a:r>
              <a:rPr lang="en-US" sz="1200" dirty="0">
                <a:solidFill>
                  <a:srgbClr val="000000"/>
                </a:solidFill>
              </a:rPr>
              <a:t>What is </a:t>
            </a:r>
            <a:r>
              <a:rPr lang="en-US" sz="1200" dirty="0" smtClean="0">
                <a:solidFill>
                  <a:srgbClr val="000000"/>
                </a:solidFill>
              </a:rPr>
              <a:t>the calibration history of this </a:t>
            </a:r>
            <a:r>
              <a:rPr lang="en-US" sz="1200" dirty="0" err="1" smtClean="0">
                <a:solidFill>
                  <a:srgbClr val="000000"/>
                </a:solidFill>
              </a:rPr>
              <a:t>fDOM</a:t>
            </a:r>
            <a:r>
              <a:rPr lang="en-US" sz="1200" dirty="0" smtClean="0">
                <a:solidFill>
                  <a:srgbClr val="000000"/>
                </a:solidFill>
              </a:rPr>
              <a:t> sensor?</a:t>
            </a:r>
            <a:endParaRPr lang="en-US" sz="1200" dirty="0">
              <a:solidFill>
                <a:srgbClr val="000000"/>
              </a:solidFill>
            </a:endParaRPr>
          </a:p>
        </p:txBody>
      </p:sp>
      <p:sp>
        <p:nvSpPr>
          <p:cNvPr id="19" name="Oval Callout 18"/>
          <p:cNvSpPr/>
          <p:nvPr/>
        </p:nvSpPr>
        <p:spPr>
          <a:xfrm>
            <a:off x="2039095" y="4007814"/>
            <a:ext cx="1948037" cy="653444"/>
          </a:xfrm>
          <a:prstGeom prst="wedgeEllipseCallout">
            <a:avLst>
              <a:gd name="adj1" fmla="val 37693"/>
              <a:gd name="adj2" fmla="val 63887"/>
            </a:avLst>
          </a:prstGeom>
          <a:solidFill>
            <a:srgbClr val="D7E4BD"/>
          </a:solidFill>
          <a:ln>
            <a:solidFill>
              <a:srgbClr val="4F6228"/>
            </a:solidFill>
          </a:ln>
          <a:effectLst/>
        </p:spPr>
        <p:style>
          <a:lnRef idx="1">
            <a:schemeClr val="accent1"/>
          </a:lnRef>
          <a:fillRef idx="3">
            <a:schemeClr val="accent1"/>
          </a:fillRef>
          <a:effectRef idx="2">
            <a:schemeClr val="accent1"/>
          </a:effectRef>
          <a:fontRef idx="minor">
            <a:schemeClr val="lt1"/>
          </a:fontRef>
        </p:style>
        <p:txBody>
          <a:bodyPr lIns="71843" tIns="35921" rIns="71843" bIns="35921" rtlCol="0" anchor="ctr"/>
          <a:lstStyle/>
          <a:p>
            <a:pPr algn="ctr"/>
            <a:r>
              <a:rPr lang="en-US" sz="1200" dirty="0" smtClean="0">
                <a:solidFill>
                  <a:schemeClr val="tx1"/>
                </a:solidFill>
              </a:rPr>
              <a:t>Which standards did we use for that calibration?</a:t>
            </a:r>
            <a:endParaRPr lang="en-US" sz="1200" dirty="0">
              <a:solidFill>
                <a:schemeClr val="tx1"/>
              </a:solidFill>
            </a:endParaRPr>
          </a:p>
        </p:txBody>
      </p:sp>
      <p:sp>
        <p:nvSpPr>
          <p:cNvPr id="20" name="Oval Callout 19"/>
          <p:cNvSpPr/>
          <p:nvPr/>
        </p:nvSpPr>
        <p:spPr>
          <a:xfrm>
            <a:off x="93422" y="6231015"/>
            <a:ext cx="1889339" cy="584547"/>
          </a:xfrm>
          <a:prstGeom prst="wedgeEllipseCallout">
            <a:avLst>
              <a:gd name="adj1" fmla="val 12386"/>
              <a:gd name="adj2" fmla="val -113518"/>
            </a:avLst>
          </a:prstGeom>
          <a:solidFill>
            <a:srgbClr val="D7E4BD"/>
          </a:solidFill>
          <a:ln>
            <a:solidFill>
              <a:srgbClr val="4F6228"/>
            </a:solidFill>
          </a:ln>
          <a:effectLst/>
        </p:spPr>
        <p:style>
          <a:lnRef idx="1">
            <a:schemeClr val="accent1"/>
          </a:lnRef>
          <a:fillRef idx="3">
            <a:schemeClr val="accent1"/>
          </a:fillRef>
          <a:effectRef idx="2">
            <a:schemeClr val="accent1"/>
          </a:effectRef>
          <a:fontRef idx="minor">
            <a:schemeClr val="lt1"/>
          </a:fontRef>
        </p:style>
        <p:txBody>
          <a:bodyPr lIns="71843" tIns="35921" rIns="71843" bIns="35921" rtlCol="0" anchor="ctr"/>
          <a:lstStyle/>
          <a:p>
            <a:pPr algn="ctr"/>
            <a:r>
              <a:rPr lang="en-US" sz="1200" dirty="0" smtClean="0">
                <a:solidFill>
                  <a:srgbClr val="000000"/>
                </a:solidFill>
              </a:rPr>
              <a:t>When was the last time we changed desiccant?</a:t>
            </a:r>
            <a:endParaRPr lang="en-US" sz="1200" dirty="0">
              <a:solidFill>
                <a:srgbClr val="000000"/>
              </a:solidFill>
            </a:endParaRPr>
          </a:p>
        </p:txBody>
      </p:sp>
      <p:sp>
        <p:nvSpPr>
          <p:cNvPr id="22" name="Oval Callout 21"/>
          <p:cNvSpPr/>
          <p:nvPr/>
        </p:nvSpPr>
        <p:spPr>
          <a:xfrm>
            <a:off x="7099563" y="3825270"/>
            <a:ext cx="1612079" cy="692985"/>
          </a:xfrm>
          <a:prstGeom prst="wedgeEllipseCallout">
            <a:avLst>
              <a:gd name="adj1" fmla="val 17519"/>
              <a:gd name="adj2" fmla="val 83753"/>
            </a:avLst>
          </a:prstGeom>
          <a:solidFill>
            <a:srgbClr val="D7E4BD"/>
          </a:solidFill>
          <a:ln>
            <a:solidFill>
              <a:srgbClr val="4F6228"/>
            </a:solidFill>
          </a:ln>
          <a:effectLst/>
        </p:spPr>
        <p:style>
          <a:lnRef idx="1">
            <a:schemeClr val="accent1"/>
          </a:lnRef>
          <a:fillRef idx="3">
            <a:schemeClr val="accent1"/>
          </a:fillRef>
          <a:effectRef idx="2">
            <a:schemeClr val="accent1"/>
          </a:effectRef>
          <a:fontRef idx="minor">
            <a:schemeClr val="lt1"/>
          </a:fontRef>
        </p:style>
        <p:txBody>
          <a:bodyPr lIns="71843" tIns="35921" rIns="71843" bIns="35921" rtlCol="0" anchor="ctr"/>
          <a:lstStyle/>
          <a:p>
            <a:pPr algn="ctr"/>
            <a:r>
              <a:rPr lang="en-US" sz="1200" dirty="0">
                <a:solidFill>
                  <a:srgbClr val="000000"/>
                </a:solidFill>
              </a:rPr>
              <a:t>How long has that battery been deployed?</a:t>
            </a:r>
          </a:p>
        </p:txBody>
      </p:sp>
      <p:sp>
        <p:nvSpPr>
          <p:cNvPr id="23" name="Oval Callout 22"/>
          <p:cNvSpPr/>
          <p:nvPr/>
        </p:nvSpPr>
        <p:spPr>
          <a:xfrm>
            <a:off x="7256497" y="1536797"/>
            <a:ext cx="1826537" cy="726052"/>
          </a:xfrm>
          <a:prstGeom prst="wedgeEllipseCallout">
            <a:avLst>
              <a:gd name="adj1" fmla="val -16345"/>
              <a:gd name="adj2" fmla="val 83543"/>
            </a:avLst>
          </a:prstGeom>
          <a:solidFill>
            <a:srgbClr val="D7E4BD"/>
          </a:solidFill>
          <a:ln>
            <a:solidFill>
              <a:srgbClr val="4F6228"/>
            </a:solidFill>
          </a:ln>
          <a:effectLst/>
        </p:spPr>
        <p:style>
          <a:lnRef idx="1">
            <a:schemeClr val="accent1"/>
          </a:lnRef>
          <a:fillRef idx="3">
            <a:schemeClr val="accent1"/>
          </a:fillRef>
          <a:effectRef idx="2">
            <a:schemeClr val="accent1"/>
          </a:effectRef>
          <a:fontRef idx="minor">
            <a:schemeClr val="lt1"/>
          </a:fontRef>
        </p:style>
        <p:txBody>
          <a:bodyPr lIns="71843" tIns="35921" rIns="71843" bIns="35921" rtlCol="0" anchor="ctr"/>
          <a:lstStyle/>
          <a:p>
            <a:pPr algn="ctr"/>
            <a:r>
              <a:rPr lang="en-US" sz="1200" dirty="0" smtClean="0">
                <a:solidFill>
                  <a:srgbClr val="000000"/>
                </a:solidFill>
              </a:rPr>
              <a:t>How did the other technician store calibration files?</a:t>
            </a:r>
            <a:endParaRPr lang="en-US" sz="1200" dirty="0">
              <a:solidFill>
                <a:srgbClr val="000000"/>
              </a:solidFill>
            </a:endParaRPr>
          </a:p>
        </p:txBody>
      </p:sp>
      <p:sp>
        <p:nvSpPr>
          <p:cNvPr id="24" name="Oval Callout 23"/>
          <p:cNvSpPr/>
          <p:nvPr/>
        </p:nvSpPr>
        <p:spPr>
          <a:xfrm>
            <a:off x="1344814" y="12075825"/>
            <a:ext cx="1011284" cy="396415"/>
          </a:xfrm>
          <a:prstGeom prst="wedgeEllipseCallout">
            <a:avLst>
              <a:gd name="adj1" fmla="val 32034"/>
              <a:gd name="adj2" fmla="val -76442"/>
            </a:avLst>
          </a:prstGeom>
          <a:solidFill>
            <a:srgbClr val="D7E4BD">
              <a:alpha val="65000"/>
            </a:srgbClr>
          </a:solidFill>
          <a:ln>
            <a:solidFill>
              <a:srgbClr val="4F6228"/>
            </a:solidFill>
          </a:ln>
          <a:effectLst/>
        </p:spPr>
        <p:style>
          <a:lnRef idx="1">
            <a:schemeClr val="accent1"/>
          </a:lnRef>
          <a:fillRef idx="3">
            <a:schemeClr val="accent1"/>
          </a:fillRef>
          <a:effectRef idx="2">
            <a:schemeClr val="accent1"/>
          </a:effectRef>
          <a:fontRef idx="minor">
            <a:schemeClr val="lt1"/>
          </a:fontRef>
        </p:style>
        <p:txBody>
          <a:bodyPr lIns="71843" tIns="35921" rIns="71843" bIns="35921" rtlCol="0" anchor="ctr"/>
          <a:lstStyle/>
          <a:p>
            <a:pPr algn="ctr"/>
            <a:r>
              <a:rPr lang="en-US" sz="900" dirty="0" smtClean="0">
                <a:solidFill>
                  <a:srgbClr val="000000"/>
                </a:solidFill>
              </a:rPr>
              <a:t>Where are the field notes to reference for QC?</a:t>
            </a:r>
            <a:endParaRPr lang="en-US" sz="900" dirty="0">
              <a:solidFill>
                <a:srgbClr val="000000"/>
              </a:solidFill>
            </a:endParaRPr>
          </a:p>
        </p:txBody>
      </p:sp>
      <p:sp>
        <p:nvSpPr>
          <p:cNvPr id="26" name="Oval Callout 25"/>
          <p:cNvSpPr/>
          <p:nvPr/>
        </p:nvSpPr>
        <p:spPr>
          <a:xfrm>
            <a:off x="321152" y="1292606"/>
            <a:ext cx="2034946" cy="743137"/>
          </a:xfrm>
          <a:prstGeom prst="wedgeEllipseCallout">
            <a:avLst>
              <a:gd name="adj1" fmla="val -29379"/>
              <a:gd name="adj2" fmla="val 84356"/>
            </a:avLst>
          </a:prstGeom>
          <a:solidFill>
            <a:srgbClr val="D7E4BD"/>
          </a:solidFill>
          <a:ln>
            <a:solidFill>
              <a:srgbClr val="4F6228"/>
            </a:solidFill>
          </a:ln>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a:r>
              <a:rPr lang="en-US" sz="1200" dirty="0" smtClean="0">
                <a:solidFill>
                  <a:srgbClr val="000000"/>
                </a:solidFill>
              </a:rPr>
              <a:t>When was the last time we cleaned this sonde?</a:t>
            </a:r>
            <a:endParaRPr lang="en-US" sz="1200" dirty="0">
              <a:solidFill>
                <a:srgbClr val="000000"/>
              </a:solidFill>
            </a:endParaRPr>
          </a:p>
        </p:txBody>
      </p:sp>
      <p:sp>
        <p:nvSpPr>
          <p:cNvPr id="27" name="Title 1"/>
          <p:cNvSpPr>
            <a:spLocks noGrp="1"/>
          </p:cNvSpPr>
          <p:nvPr>
            <p:ph type="title"/>
          </p:nvPr>
        </p:nvSpPr>
        <p:spPr>
          <a:xfrm>
            <a:off x="93422" y="1278"/>
            <a:ext cx="6737222" cy="985452"/>
          </a:xfrm>
        </p:spPr>
        <p:txBody>
          <a:bodyPr>
            <a:noAutofit/>
          </a:bodyPr>
          <a:lstStyle/>
          <a:p>
            <a:r>
              <a:rPr lang="en-US" sz="3800" cap="none" dirty="0" smtClean="0"/>
              <a:t>Managing Physical Infrastructure</a:t>
            </a:r>
            <a:endParaRPr lang="en-US" sz="3800" cap="none" dirty="0"/>
          </a:p>
        </p:txBody>
      </p:sp>
      <p:sp>
        <p:nvSpPr>
          <p:cNvPr id="28" name="Oval Callout 27"/>
          <p:cNvSpPr/>
          <p:nvPr/>
        </p:nvSpPr>
        <p:spPr>
          <a:xfrm>
            <a:off x="2518352" y="1010176"/>
            <a:ext cx="2568566" cy="696248"/>
          </a:xfrm>
          <a:prstGeom prst="wedgeEllipseCallout">
            <a:avLst>
              <a:gd name="adj1" fmla="val 20108"/>
              <a:gd name="adj2" fmla="val 83406"/>
            </a:avLst>
          </a:prstGeom>
          <a:solidFill>
            <a:srgbClr val="D7E4BD"/>
          </a:solidFill>
          <a:ln>
            <a:solidFill>
              <a:srgbClr val="4F6228"/>
            </a:solidFill>
          </a:ln>
          <a:effectLst/>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a:r>
              <a:rPr lang="en-US" sz="1200" dirty="0" smtClean="0">
                <a:solidFill>
                  <a:srgbClr val="000000"/>
                </a:solidFill>
              </a:rPr>
              <a:t>What were the field conditions of our discharge measurement?</a:t>
            </a:r>
            <a:endParaRPr lang="en-US" sz="1200" dirty="0">
              <a:solidFill>
                <a:srgbClr val="000000"/>
              </a:solidFill>
            </a:endParaRPr>
          </a:p>
        </p:txBody>
      </p:sp>
    </p:spTree>
    <p:extLst>
      <p:ext uri="{BB962C8B-B14F-4D97-AF65-F5344CB8AC3E}">
        <p14:creationId xmlns:p14="http://schemas.microsoft.com/office/powerpoint/2010/main" val="31490418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2" grpId="0" animBg="1"/>
      <p:bldP spid="23" grpId="0" animBg="1"/>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50972" y="27409"/>
            <a:ext cx="7203534" cy="98545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Managing Physical Infrastructure</a:t>
            </a:r>
            <a:endParaRPr lang="en-US" sz="4000" dirty="0"/>
          </a:p>
        </p:txBody>
      </p:sp>
      <p:pic>
        <p:nvPicPr>
          <p:cNvPr id="6" name="Picture 5" descr="ODM2 Overview ASJ - New Page.png"/>
          <p:cNvPicPr>
            <a:picLocks noChangeAspect="1"/>
          </p:cNvPicPr>
          <p:nvPr/>
        </p:nvPicPr>
        <p:blipFill rotWithShape="1">
          <a:blip r:embed="rId3" cstate="print">
            <a:extLst>
              <a:ext uri="{28A0092B-C50C-407E-A947-70E740481C1C}">
                <a14:useLocalDpi xmlns:a14="http://schemas.microsoft.com/office/drawing/2010/main"/>
              </a:ext>
            </a:extLst>
          </a:blip>
          <a:srcRect l="7313" t="3022" r="6603" b="58331"/>
          <a:stretch/>
        </p:blipFill>
        <p:spPr>
          <a:xfrm>
            <a:off x="155334" y="1242549"/>
            <a:ext cx="9010152" cy="5234756"/>
          </a:xfrm>
          <a:prstGeom prst="rect">
            <a:avLst/>
          </a:prstGeom>
        </p:spPr>
      </p:pic>
    </p:spTree>
    <p:extLst>
      <p:ext uri="{BB962C8B-B14F-4D97-AF65-F5344CB8AC3E}">
        <p14:creationId xmlns:p14="http://schemas.microsoft.com/office/powerpoint/2010/main" val="96242177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l="642"/>
          <a:stretch/>
        </p:blipFill>
        <p:spPr>
          <a:xfrm>
            <a:off x="-74710" y="1175112"/>
            <a:ext cx="9304094" cy="5140623"/>
          </a:xfrm>
          <a:prstGeom prst="rect">
            <a:avLst/>
          </a:prstGeom>
        </p:spPr>
      </p:pic>
      <p:sp>
        <p:nvSpPr>
          <p:cNvPr id="5" name="Title 1"/>
          <p:cNvSpPr>
            <a:spLocks noGrp="1"/>
          </p:cNvSpPr>
          <p:nvPr>
            <p:ph type="title"/>
          </p:nvPr>
        </p:nvSpPr>
        <p:spPr>
          <a:xfrm>
            <a:off x="952452" y="8238"/>
            <a:ext cx="7187261" cy="985452"/>
          </a:xfrm>
        </p:spPr>
        <p:txBody>
          <a:bodyPr>
            <a:noAutofit/>
          </a:bodyPr>
          <a:lstStyle/>
          <a:p>
            <a:r>
              <a:rPr lang="en-US" sz="4000" cap="none" dirty="0" smtClean="0"/>
              <a:t>Managing Physical Infrastructure</a:t>
            </a:r>
            <a:endParaRPr lang="en-US" sz="4000" cap="none" dirty="0"/>
          </a:p>
        </p:txBody>
      </p:sp>
    </p:spTree>
    <p:extLst>
      <p:ext uri="{BB962C8B-B14F-4D97-AF65-F5344CB8AC3E}">
        <p14:creationId xmlns:p14="http://schemas.microsoft.com/office/powerpoint/2010/main" val="295234535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l="3548" r="9697"/>
          <a:stretch/>
        </p:blipFill>
        <p:spPr>
          <a:xfrm>
            <a:off x="426929" y="645990"/>
            <a:ext cx="2977184" cy="6044245"/>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62428" y="645991"/>
            <a:ext cx="3490118" cy="3684830"/>
          </a:xfrm>
          <a:prstGeom prst="rect">
            <a:avLst/>
          </a:prstGeom>
          <a:ln>
            <a:noFill/>
          </a:ln>
          <a:effectLst>
            <a:outerShdw blurRad="292100" dist="139700" dir="2700000" algn="tl" rotWithShape="0">
              <a:srgbClr val="333333">
                <a:alpha val="65000"/>
              </a:srgbClr>
            </a:outerShdw>
          </a:effectLst>
        </p:spPr>
      </p:pic>
      <p:pic>
        <p:nvPicPr>
          <p:cNvPr id="21" name="Picture 20"/>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601551" y="4436126"/>
            <a:ext cx="5021315" cy="2254109"/>
          </a:xfrm>
          <a:prstGeom prst="rect">
            <a:avLst/>
          </a:prstGeom>
          <a:ln>
            <a:noFill/>
          </a:ln>
          <a:effectLst>
            <a:outerShdw blurRad="292100" dist="139700" dir="2700000" algn="tl" rotWithShape="0">
              <a:srgbClr val="333333">
                <a:alpha val="65000"/>
              </a:srgbClr>
            </a:outerShdw>
          </a:effectLst>
        </p:spPr>
      </p:pic>
      <p:sp>
        <p:nvSpPr>
          <p:cNvPr id="22" name="Title 1"/>
          <p:cNvSpPr txBox="1">
            <a:spLocks/>
          </p:cNvSpPr>
          <p:nvPr/>
        </p:nvSpPr>
        <p:spPr>
          <a:xfrm>
            <a:off x="1112507" y="-55792"/>
            <a:ext cx="6737222" cy="7764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800" dirty="0" smtClean="0"/>
              <a:t>Managing Physical Infrastructure</a:t>
            </a:r>
            <a:endParaRPr lang="en-US" sz="3800" dirty="0"/>
          </a:p>
        </p:txBody>
      </p:sp>
    </p:spTree>
    <p:extLst>
      <p:ext uri="{BB962C8B-B14F-4D97-AF65-F5344CB8AC3E}">
        <p14:creationId xmlns:p14="http://schemas.microsoft.com/office/powerpoint/2010/main" val="37553738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9062" y="820183"/>
            <a:ext cx="5839867" cy="556646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776718" y="1038893"/>
            <a:ext cx="3095679" cy="5647922"/>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l="831"/>
          <a:stretch/>
        </p:blipFill>
        <p:spPr>
          <a:xfrm>
            <a:off x="373053" y="2363806"/>
            <a:ext cx="7806805" cy="2877211"/>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rotWithShape="1">
          <a:blip r:embed="rId6" cstate="print">
            <a:extLst>
              <a:ext uri="{28A0092B-C50C-407E-A947-70E740481C1C}">
                <a14:useLocalDpi xmlns:a14="http://schemas.microsoft.com/office/drawing/2010/main"/>
              </a:ext>
            </a:extLst>
          </a:blip>
          <a:srcRect b="30331"/>
          <a:stretch/>
        </p:blipFill>
        <p:spPr>
          <a:xfrm>
            <a:off x="1882946" y="1908906"/>
            <a:ext cx="6482219" cy="4777909"/>
          </a:xfrm>
          <a:prstGeom prst="rect">
            <a:avLst/>
          </a:prstGeom>
          <a:ln>
            <a:noFill/>
          </a:ln>
          <a:effectLst>
            <a:outerShdw blurRad="292100" dist="139700" dir="2700000" algn="tl" rotWithShape="0">
              <a:srgbClr val="333333">
                <a:alpha val="65000"/>
              </a:srgbClr>
            </a:outerShdw>
          </a:effectLst>
        </p:spPr>
      </p:pic>
      <p:sp>
        <p:nvSpPr>
          <p:cNvPr id="11" name="Title 1"/>
          <p:cNvSpPr txBox="1">
            <a:spLocks/>
          </p:cNvSpPr>
          <p:nvPr/>
        </p:nvSpPr>
        <p:spPr>
          <a:xfrm>
            <a:off x="1139739" y="-165269"/>
            <a:ext cx="6737222" cy="98545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800" dirty="0" smtClean="0"/>
              <a:t>Managing Physical Infrastructure</a:t>
            </a:r>
            <a:endParaRPr lang="en-US" sz="3800" dirty="0"/>
          </a:p>
        </p:txBody>
      </p:sp>
    </p:spTree>
    <p:extLst>
      <p:ext uri="{BB962C8B-B14F-4D97-AF65-F5344CB8AC3E}">
        <p14:creationId xmlns:p14="http://schemas.microsoft.com/office/powerpoint/2010/main" val="34949372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rcRect l="4342"/>
          <a:stretch/>
        </p:blipFill>
        <p:spPr>
          <a:xfrm>
            <a:off x="239710" y="779045"/>
            <a:ext cx="4688177" cy="5962752"/>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l="3476" r="2285"/>
          <a:stretch/>
        </p:blipFill>
        <p:spPr>
          <a:xfrm>
            <a:off x="3424475" y="982683"/>
            <a:ext cx="4249333" cy="5294368"/>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a:ext>
            </a:extLst>
          </a:blip>
          <a:srcRect l="2926" t="1521" r="2669" b="2212"/>
          <a:stretch/>
        </p:blipFill>
        <p:spPr>
          <a:xfrm>
            <a:off x="5734023" y="1892145"/>
            <a:ext cx="3145824" cy="3652433"/>
          </a:xfrm>
          <a:prstGeom prst="rect">
            <a:avLst/>
          </a:prstGeom>
          <a:ln>
            <a:noFill/>
          </a:ln>
          <a:effectLst>
            <a:outerShdw blurRad="292100" dist="139700" dir="2700000" algn="tl" rotWithShape="0">
              <a:srgbClr val="333333">
                <a:alpha val="65000"/>
              </a:srgbClr>
            </a:outerShdw>
          </a:effectLst>
        </p:spPr>
      </p:pic>
      <p:sp>
        <p:nvSpPr>
          <p:cNvPr id="12" name="Title 1"/>
          <p:cNvSpPr txBox="1">
            <a:spLocks/>
          </p:cNvSpPr>
          <p:nvPr/>
        </p:nvSpPr>
        <p:spPr>
          <a:xfrm>
            <a:off x="1252168" y="8238"/>
            <a:ext cx="6737222" cy="81349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800" dirty="0" smtClean="0"/>
              <a:t>Managing Physical Infrastructure</a:t>
            </a:r>
            <a:endParaRPr lang="en-US" sz="3800" dirty="0"/>
          </a:p>
        </p:txBody>
      </p:sp>
    </p:spTree>
    <p:extLst>
      <p:ext uri="{BB962C8B-B14F-4D97-AF65-F5344CB8AC3E}">
        <p14:creationId xmlns:p14="http://schemas.microsoft.com/office/powerpoint/2010/main" val="36664099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62" y="-107873"/>
            <a:ext cx="8816616" cy="1143000"/>
          </a:xfrm>
        </p:spPr>
        <p:txBody>
          <a:bodyPr>
            <a:normAutofit/>
          </a:bodyPr>
          <a:lstStyle/>
          <a:p>
            <a:r>
              <a:rPr lang="en-US" sz="4000" cap="none" dirty="0" smtClean="0"/>
              <a:t>Open Source Code </a:t>
            </a:r>
            <a:endParaRPr lang="en-US" sz="4000" cap="none" dirty="0"/>
          </a:p>
        </p:txBody>
      </p:sp>
      <p:sp>
        <p:nvSpPr>
          <p:cNvPr id="7" name="Content Placeholder 2"/>
          <p:cNvSpPr>
            <a:spLocks noGrp="1"/>
          </p:cNvSpPr>
          <p:nvPr>
            <p:ph idx="1"/>
          </p:nvPr>
        </p:nvSpPr>
        <p:spPr>
          <a:xfrm>
            <a:off x="381000" y="1155725"/>
            <a:ext cx="8407893" cy="3983464"/>
          </a:xfrm>
        </p:spPr>
        <p:txBody>
          <a:bodyPr>
            <a:normAutofit fontScale="92500" lnSpcReduction="10000"/>
          </a:bodyPr>
          <a:lstStyle/>
          <a:p>
            <a:r>
              <a:rPr lang="en-US" dirty="0" smtClean="0"/>
              <a:t>WEBTSA </a:t>
            </a:r>
            <a:r>
              <a:rPr lang="en-US" dirty="0"/>
              <a:t>– Time series data visualization</a:t>
            </a:r>
          </a:p>
          <a:p>
            <a:pPr lvl="1"/>
            <a:r>
              <a:rPr lang="en-US" dirty="0">
                <a:latin typeface="Calibri Light"/>
                <a:cs typeface="Calibri Light"/>
                <a:hlinkClick r:id="rId3"/>
              </a:rPr>
              <a:t>https://github.com/UCHIC/WEBTSA</a:t>
            </a:r>
            <a:r>
              <a:rPr lang="en-US" dirty="0"/>
              <a:t> </a:t>
            </a:r>
          </a:p>
          <a:p>
            <a:r>
              <a:rPr lang="en-US" dirty="0"/>
              <a:t>ODM Streaming Data Loader</a:t>
            </a:r>
          </a:p>
          <a:p>
            <a:pPr lvl="1"/>
            <a:r>
              <a:rPr lang="en-US" dirty="0" smtClean="0">
                <a:latin typeface="Calibri Light"/>
                <a:cs typeface="Calibri Light"/>
                <a:hlinkClick r:id="rId4"/>
              </a:rPr>
              <a:t>https://github.com/ODM2/ODM2StreamingDataLoader</a:t>
            </a:r>
            <a:endParaRPr lang="en-US" dirty="0" smtClean="0">
              <a:latin typeface="Calibri Light"/>
              <a:cs typeface="Calibri Light"/>
            </a:endParaRPr>
          </a:p>
          <a:p>
            <a:r>
              <a:rPr lang="en-US" dirty="0" smtClean="0"/>
              <a:t>ODM Tools Python – Sensor Data Management</a:t>
            </a:r>
          </a:p>
          <a:p>
            <a:pPr lvl="1"/>
            <a:r>
              <a:rPr lang="en-US" dirty="0" smtClean="0">
                <a:latin typeface="Calibri Light"/>
                <a:cs typeface="Calibri Light"/>
                <a:hlinkClick r:id="rId5"/>
              </a:rPr>
              <a:t>https://github.com/ODM2/ODMToolsPython</a:t>
            </a:r>
            <a:endParaRPr lang="en-US" dirty="0" smtClean="0">
              <a:latin typeface="Calibri Light"/>
              <a:cs typeface="Calibri Light"/>
            </a:endParaRPr>
          </a:p>
          <a:p>
            <a:r>
              <a:rPr lang="en-US" dirty="0" smtClean="0"/>
              <a:t>ODM2 Sensor – Sensor equipment management</a:t>
            </a:r>
          </a:p>
          <a:p>
            <a:pPr lvl="1"/>
            <a:r>
              <a:rPr lang="en-US" dirty="0">
                <a:latin typeface="Calibri Light"/>
                <a:cs typeface="Calibri Light"/>
                <a:hlinkClick r:id="rId6"/>
              </a:rPr>
              <a:t>https://github.com/UCHIC/</a:t>
            </a:r>
            <a:r>
              <a:rPr lang="en-US" dirty="0" smtClean="0">
                <a:latin typeface="Calibri Light"/>
                <a:cs typeface="Calibri Light"/>
                <a:hlinkClick r:id="rId6"/>
              </a:rPr>
              <a:t>ODM2Sensor</a:t>
            </a:r>
            <a:endParaRPr lang="en-US" dirty="0">
              <a:latin typeface="Calibri Light"/>
              <a:cs typeface="Calibri Light"/>
            </a:endParaRPr>
          </a:p>
        </p:txBody>
      </p:sp>
      <p:pic>
        <p:nvPicPr>
          <p:cNvPr id="8" name="Picture 7" descr="Octoca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15097" y="5139189"/>
            <a:ext cx="1287734" cy="1070429"/>
          </a:xfrm>
          <a:prstGeom prst="rect">
            <a:avLst/>
          </a:prstGeom>
        </p:spPr>
      </p:pic>
      <p:pic>
        <p:nvPicPr>
          <p:cNvPr id="12" name="Picture 11"/>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50985" y="5464892"/>
            <a:ext cx="1564112" cy="419023"/>
          </a:xfrm>
          <a:prstGeom prst="rect">
            <a:avLst/>
          </a:prstGeom>
        </p:spPr>
      </p:pic>
    </p:spTree>
    <p:extLst>
      <p:ext uri="{BB962C8B-B14F-4D97-AF65-F5344CB8AC3E}">
        <p14:creationId xmlns:p14="http://schemas.microsoft.com/office/powerpoint/2010/main" val="271898050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62" y="-107873"/>
            <a:ext cx="8816616" cy="1143000"/>
          </a:xfrm>
        </p:spPr>
        <p:txBody>
          <a:bodyPr>
            <a:normAutofit/>
          </a:bodyPr>
          <a:lstStyle/>
          <a:p>
            <a:r>
              <a:rPr lang="en-US" sz="3600" cap="none" dirty="0" smtClean="0"/>
              <a:t>Conclusions</a:t>
            </a:r>
            <a:endParaRPr lang="en-US" sz="3600" cap="none" dirty="0"/>
          </a:p>
        </p:txBody>
      </p:sp>
      <p:sp>
        <p:nvSpPr>
          <p:cNvPr id="3" name="Content Placeholder 2"/>
          <p:cNvSpPr>
            <a:spLocks noGrp="1"/>
          </p:cNvSpPr>
          <p:nvPr>
            <p:ph idx="1"/>
          </p:nvPr>
        </p:nvSpPr>
        <p:spPr>
          <a:xfrm>
            <a:off x="281007" y="1035127"/>
            <a:ext cx="8481253" cy="5435562"/>
          </a:xfrm>
        </p:spPr>
        <p:txBody>
          <a:bodyPr>
            <a:normAutofit fontScale="92500" lnSpcReduction="10000"/>
          </a:bodyPr>
          <a:lstStyle/>
          <a:p>
            <a:pPr>
              <a:spcBef>
                <a:spcPts val="1200"/>
              </a:spcBef>
            </a:pPr>
            <a:r>
              <a:rPr lang="en-US" sz="2400" dirty="0" smtClean="0"/>
              <a:t>Researchers are using </a:t>
            </a:r>
            <a:r>
              <a:rPr lang="en-US" sz="2400" i="1" dirty="0" smtClean="0"/>
              <a:t>in situ </a:t>
            </a:r>
            <a:r>
              <a:rPr lang="en-US" sz="2400" dirty="0" smtClean="0"/>
              <a:t>sensors at multiple sites more commonly resulting in large datasets</a:t>
            </a:r>
          </a:p>
          <a:p>
            <a:pPr>
              <a:spcBef>
                <a:spcPts val="1200"/>
              </a:spcBef>
            </a:pPr>
            <a:r>
              <a:rPr lang="en-US" sz="2400" dirty="0" smtClean="0"/>
              <a:t>Much of the data management workflow can (and should!) be automated</a:t>
            </a:r>
          </a:p>
          <a:p>
            <a:pPr>
              <a:spcBef>
                <a:spcPts val="1200"/>
              </a:spcBef>
            </a:pPr>
            <a:r>
              <a:rPr lang="en-US" sz="2400" dirty="0" smtClean="0"/>
              <a:t>Visualization access can be made broadly available</a:t>
            </a:r>
          </a:p>
          <a:p>
            <a:pPr>
              <a:spcBef>
                <a:spcPts val="1200"/>
              </a:spcBef>
            </a:pPr>
            <a:r>
              <a:rPr lang="en-US" sz="2400" dirty="0" smtClean="0"/>
              <a:t>Reproducible QC removes the requirement that only one person perform post processing and increases confidence in the process</a:t>
            </a:r>
          </a:p>
          <a:p>
            <a:pPr>
              <a:spcBef>
                <a:spcPts val="1200"/>
              </a:spcBef>
            </a:pPr>
            <a:r>
              <a:rPr lang="en-US" sz="2400" dirty="0" smtClean="0"/>
              <a:t>The tools described have sped the time from collection to analysis and facilitate sharing and publication of the data</a:t>
            </a:r>
          </a:p>
          <a:p>
            <a:pPr>
              <a:spcBef>
                <a:spcPts val="1200"/>
              </a:spcBef>
            </a:pPr>
            <a:r>
              <a:rPr lang="en-US" sz="2400" dirty="0" smtClean="0"/>
              <a:t>Sustainability is enhanced by using community-developed standards and open-source tools</a:t>
            </a:r>
          </a:p>
          <a:p>
            <a:pPr>
              <a:spcBef>
                <a:spcPts val="1200"/>
              </a:spcBef>
            </a:pPr>
            <a:r>
              <a:rPr lang="en-US" sz="2400" dirty="0" smtClean="0"/>
              <a:t>Data reusability facilitated by ability to access data and metadata programmatically</a:t>
            </a:r>
          </a:p>
          <a:p>
            <a:pPr>
              <a:spcBef>
                <a:spcPts val="1200"/>
              </a:spcBef>
            </a:pPr>
            <a:r>
              <a:rPr lang="en-US" sz="2400" dirty="0"/>
              <a:t>Data Available at </a:t>
            </a:r>
            <a:r>
              <a:rPr lang="en-US" sz="2400" dirty="0">
                <a:hlinkClick r:id="rId3"/>
              </a:rPr>
              <a:t>http://data.iutahepscor.org</a:t>
            </a:r>
            <a:endParaRPr lang="en-US" sz="2400" dirty="0"/>
          </a:p>
          <a:p>
            <a:endParaRPr lang="en-US" sz="2400" dirty="0" smtClean="0"/>
          </a:p>
          <a:p>
            <a:endParaRPr lang="en-US" sz="2400" dirty="0"/>
          </a:p>
        </p:txBody>
      </p:sp>
    </p:spTree>
    <p:extLst>
      <p:ext uri="{BB962C8B-B14F-4D97-AF65-F5344CB8AC3E}">
        <p14:creationId xmlns:p14="http://schemas.microsoft.com/office/powerpoint/2010/main" val="411949531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G_2734.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Subtitle 1"/>
          <p:cNvSpPr>
            <a:spLocks noGrp="1"/>
          </p:cNvSpPr>
          <p:nvPr>
            <p:ph type="subTitle" idx="1"/>
          </p:nvPr>
        </p:nvSpPr>
        <p:spPr>
          <a:xfrm>
            <a:off x="5105006" y="5094100"/>
            <a:ext cx="3977304" cy="1685747"/>
          </a:xfrm>
        </p:spPr>
        <p:txBody>
          <a:bodyPr>
            <a:noAutofit/>
          </a:bodyPr>
          <a:lstStyle/>
          <a:p>
            <a:pPr algn="r"/>
            <a:r>
              <a:rPr lang="en-US" sz="1600" dirty="0" smtClean="0">
                <a:latin typeface="Calibri Light"/>
                <a:cs typeface="Calibri Light"/>
              </a:rPr>
              <a:t>Amber Jones</a:t>
            </a:r>
            <a:br>
              <a:rPr lang="en-US" sz="1600" dirty="0" smtClean="0">
                <a:latin typeface="Calibri Light"/>
                <a:cs typeface="Calibri Light"/>
              </a:rPr>
            </a:br>
            <a:r>
              <a:rPr lang="en-US" sz="1400" dirty="0" smtClean="0">
                <a:latin typeface="Calibri Light"/>
                <a:cs typeface="Calibri Light"/>
              </a:rPr>
              <a:t>amber.jones@usu.edu</a:t>
            </a:r>
          </a:p>
          <a:p>
            <a:pPr algn="r"/>
            <a:r>
              <a:rPr lang="en-US" sz="1600" dirty="0" smtClean="0">
                <a:latin typeface="Calibri Light"/>
                <a:cs typeface="Calibri Light"/>
              </a:rPr>
              <a:t>Jeff Horsburgh</a:t>
            </a:r>
            <a:br>
              <a:rPr lang="en-US" sz="1600" dirty="0" smtClean="0">
                <a:latin typeface="Calibri Light"/>
                <a:cs typeface="Calibri Light"/>
              </a:rPr>
            </a:br>
            <a:r>
              <a:rPr lang="en-US" sz="1400" dirty="0" smtClean="0">
                <a:latin typeface="Calibri Light"/>
                <a:cs typeface="Calibri Light"/>
              </a:rPr>
              <a:t>jeff.horsburgh@usu.edu</a:t>
            </a:r>
          </a:p>
          <a:p>
            <a:pPr algn="r"/>
            <a:r>
              <a:rPr lang="en-US" sz="400" dirty="0" smtClean="0">
                <a:latin typeface="Calibri Light"/>
                <a:cs typeface="Calibri Light"/>
              </a:rPr>
              <a:t/>
            </a:r>
            <a:br>
              <a:rPr lang="en-US" sz="400" dirty="0" smtClean="0">
                <a:latin typeface="Calibri Light"/>
                <a:cs typeface="Calibri Light"/>
              </a:rPr>
            </a:br>
            <a:r>
              <a:rPr lang="en-US" sz="2000" b="1" dirty="0" smtClean="0">
                <a:solidFill>
                  <a:schemeClr val="bg2"/>
                </a:solidFill>
                <a:effectLst>
                  <a:outerShdw blurRad="50800" dist="38100" dir="2700000" algn="tl" rotWithShape="0">
                    <a:prstClr val="black">
                      <a:alpha val="40000"/>
                    </a:prstClr>
                  </a:outerShdw>
                </a:effectLst>
                <a:cs typeface="Calibri Light"/>
              </a:rPr>
              <a:t>http</a:t>
            </a:r>
            <a:r>
              <a:rPr lang="en-US" sz="2000" b="1" dirty="0">
                <a:solidFill>
                  <a:schemeClr val="bg2"/>
                </a:solidFill>
                <a:effectLst>
                  <a:outerShdw blurRad="50800" dist="38100" dir="2700000" algn="tl" rotWithShape="0">
                    <a:prstClr val="black">
                      <a:alpha val="40000"/>
                    </a:prstClr>
                  </a:outerShdw>
                </a:effectLst>
                <a:cs typeface="Calibri Light"/>
              </a:rPr>
              <a:t>://data.iutahepscor.org</a:t>
            </a:r>
          </a:p>
          <a:p>
            <a:pPr algn="r"/>
            <a:endParaRPr lang="en-US" sz="1600" b="1" dirty="0" smtClean="0">
              <a:latin typeface="Calibri Light"/>
              <a:cs typeface="Calibri Light"/>
            </a:endParaRPr>
          </a:p>
        </p:txBody>
      </p:sp>
      <p:pic>
        <p:nvPicPr>
          <p:cNvPr id="4" name="Picture 7" descr="nsf4c"/>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8480" y="5597640"/>
            <a:ext cx="1217149" cy="1182207"/>
          </a:xfrm>
          <a:prstGeom prst="rect">
            <a:avLst/>
          </a:prstGeom>
          <a:noFill/>
          <a:ln w="9525">
            <a:noFill/>
            <a:miter lim="800000"/>
            <a:headEnd/>
            <a:tailEnd/>
          </a:ln>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51946" y="3278570"/>
            <a:ext cx="1402443" cy="1005291"/>
          </a:xfrm>
          <a:prstGeom prst="rect">
            <a:avLst/>
          </a:prstGeom>
        </p:spPr>
      </p:pic>
      <p:sp>
        <p:nvSpPr>
          <p:cNvPr id="13" name="TextBox 12"/>
          <p:cNvSpPr txBox="1"/>
          <p:nvPr/>
        </p:nvSpPr>
        <p:spPr>
          <a:xfrm>
            <a:off x="1295628" y="5813084"/>
            <a:ext cx="3256833" cy="505868"/>
          </a:xfrm>
          <a:prstGeom prst="rect">
            <a:avLst/>
          </a:prstGeom>
          <a:noFill/>
        </p:spPr>
        <p:txBody>
          <a:bodyPr wrap="square" lIns="74257" tIns="37128" rIns="74257" bIns="37128" rtlCol="0">
            <a:spAutoFit/>
          </a:bodyPr>
          <a:lstStyle/>
          <a:p>
            <a:r>
              <a:rPr lang="en-US" sz="1400" dirty="0">
                <a:solidFill>
                  <a:schemeClr val="bg1"/>
                </a:solidFill>
              </a:rPr>
              <a:t>This project is funded by </a:t>
            </a:r>
            <a:r>
              <a:rPr lang="en-US" sz="1400" dirty="0" smtClean="0">
                <a:solidFill>
                  <a:schemeClr val="bg1"/>
                </a:solidFill>
              </a:rPr>
              <a:t>National Science </a:t>
            </a:r>
            <a:r>
              <a:rPr lang="en-US" sz="1400" dirty="0">
                <a:solidFill>
                  <a:schemeClr val="bg1"/>
                </a:solidFill>
              </a:rPr>
              <a:t>Foundation </a:t>
            </a:r>
            <a:r>
              <a:rPr lang="en-US" sz="1400" dirty="0" smtClean="0">
                <a:solidFill>
                  <a:schemeClr val="bg1"/>
                </a:solidFill>
              </a:rPr>
              <a:t>grant EPS</a:t>
            </a:r>
            <a:r>
              <a:rPr lang="en-US" sz="1400" dirty="0">
                <a:solidFill>
                  <a:schemeClr val="bg1"/>
                </a:solidFill>
              </a:rPr>
              <a:t>-</a:t>
            </a:r>
            <a:r>
              <a:rPr lang="en-US" sz="1400" dirty="0" smtClean="0">
                <a:solidFill>
                  <a:schemeClr val="bg1"/>
                </a:solidFill>
              </a:rPr>
              <a:t>1208732.</a:t>
            </a:r>
            <a:endParaRPr lang="en-US" sz="1400" dirty="0">
              <a:solidFill>
                <a:schemeClr val="bg1"/>
              </a:solidFill>
            </a:endParaRPr>
          </a:p>
        </p:txBody>
      </p:sp>
      <p:sp>
        <p:nvSpPr>
          <p:cNvPr id="14" name="TextBox 13"/>
          <p:cNvSpPr txBox="1"/>
          <p:nvPr/>
        </p:nvSpPr>
        <p:spPr>
          <a:xfrm>
            <a:off x="1295628" y="6318952"/>
            <a:ext cx="2803196" cy="444313"/>
          </a:xfrm>
          <a:prstGeom prst="rect">
            <a:avLst/>
          </a:prstGeom>
          <a:noFill/>
        </p:spPr>
        <p:txBody>
          <a:bodyPr wrap="square" lIns="74257" tIns="37128" rIns="74257" bIns="37128" rtlCol="0">
            <a:spAutoFit/>
          </a:bodyPr>
          <a:lstStyle/>
          <a:p>
            <a:r>
              <a:rPr lang="en-US" sz="800" dirty="0">
                <a:solidFill>
                  <a:srgbClr val="FFFFFF"/>
                </a:solidFill>
                <a:latin typeface="Calibri Light"/>
                <a:cs typeface="Calibri Light"/>
              </a:rPr>
              <a:t>Any opinions, findings, and conclusions or recommendations expressed in this material are those of the author(s) and do not necessarily reflect the views of the National Science Foundation.</a:t>
            </a:r>
          </a:p>
        </p:txBody>
      </p:sp>
      <p:pic>
        <p:nvPicPr>
          <p:cNvPr id="15" name="Picture 1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944347" y="4458985"/>
            <a:ext cx="2010042" cy="616311"/>
          </a:xfrm>
          <a:prstGeom prst="rect">
            <a:avLst/>
          </a:prstGeom>
        </p:spPr>
      </p:pic>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800" dirty="0" smtClean="0">
                <a:solidFill>
                  <a:schemeClr val="bg1"/>
                </a:solidFill>
              </a:rPr>
              <a:t>Questions?</a:t>
            </a:r>
            <a:endParaRPr lang="en-US" sz="4800" dirty="0">
              <a:solidFill>
                <a:schemeClr val="bg1"/>
              </a:solidFill>
            </a:endParaRPr>
          </a:p>
        </p:txBody>
      </p:sp>
    </p:spTree>
    <p:extLst>
      <p:ext uri="{BB962C8B-B14F-4D97-AF65-F5344CB8AC3E}">
        <p14:creationId xmlns:p14="http://schemas.microsoft.com/office/powerpoint/2010/main" val="89825915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7480" y="1502237"/>
            <a:ext cx="5184281" cy="5376083"/>
          </a:xfrm>
          <a:prstGeom prst="rect">
            <a:avLst/>
          </a:prstGeom>
        </p:spPr>
      </p:pic>
      <p:sp>
        <p:nvSpPr>
          <p:cNvPr id="3" name="Title 2"/>
          <p:cNvSpPr>
            <a:spLocks noGrp="1"/>
          </p:cNvSpPr>
          <p:nvPr>
            <p:ph type="title"/>
          </p:nvPr>
        </p:nvSpPr>
        <p:spPr>
          <a:xfrm>
            <a:off x="381000" y="-1449"/>
            <a:ext cx="8229600" cy="1143000"/>
          </a:xfrm>
        </p:spPr>
        <p:txBody>
          <a:bodyPr>
            <a:normAutofit fontScale="90000"/>
          </a:bodyPr>
          <a:lstStyle/>
          <a:p>
            <a:r>
              <a:rPr lang="en-US" cap="none" dirty="0" smtClean="0"/>
              <a:t>Gradients Along Mountain To Urban Transitions (GAMUT) Network</a:t>
            </a:r>
            <a:endParaRPr lang="en-US" cap="none" dirty="0"/>
          </a:p>
        </p:txBody>
      </p:sp>
      <p:sp>
        <p:nvSpPr>
          <p:cNvPr id="7" name="Content Placeholder 1"/>
          <p:cNvSpPr>
            <a:spLocks noGrp="1"/>
          </p:cNvSpPr>
          <p:nvPr>
            <p:ph idx="1"/>
          </p:nvPr>
        </p:nvSpPr>
        <p:spPr>
          <a:xfrm>
            <a:off x="5533805" y="1271858"/>
            <a:ext cx="3503720" cy="4496905"/>
          </a:xfrm>
        </p:spPr>
        <p:txBody>
          <a:bodyPr>
            <a:normAutofit fontScale="62500" lnSpcReduction="20000"/>
          </a:bodyPr>
          <a:lstStyle/>
          <a:p>
            <a:pPr>
              <a:spcBef>
                <a:spcPts val="1056"/>
              </a:spcBef>
            </a:pPr>
            <a:r>
              <a:rPr lang="en-US" dirty="0" err="1" smtClean="0"/>
              <a:t>Ecohydrologic</a:t>
            </a:r>
            <a:r>
              <a:rPr lang="en-US" dirty="0" smtClean="0"/>
              <a:t> observatory deployed in 3 watersheds in northern Utah, USA: Logan River, Red Butte Creek, Provo River</a:t>
            </a:r>
          </a:p>
          <a:p>
            <a:pPr>
              <a:spcBef>
                <a:spcPts val="1056"/>
              </a:spcBef>
            </a:pPr>
            <a:r>
              <a:rPr lang="en-US" dirty="0" smtClean="0"/>
              <a:t>Watersheds with similar water source (high elevation snow) but different land use transitions</a:t>
            </a:r>
          </a:p>
          <a:p>
            <a:pPr>
              <a:spcBef>
                <a:spcPts val="1056"/>
              </a:spcBef>
            </a:pPr>
            <a:r>
              <a:rPr lang="en-US" dirty="0"/>
              <a:t>Measures aspects of </a:t>
            </a:r>
            <a:r>
              <a:rPr lang="en-US" dirty="0" smtClean="0"/>
              <a:t/>
            </a:r>
            <a:br>
              <a:rPr lang="en-US" dirty="0" smtClean="0"/>
            </a:br>
            <a:r>
              <a:rPr lang="en-US" dirty="0" smtClean="0"/>
              <a:t>water </a:t>
            </a:r>
            <a:r>
              <a:rPr lang="en-US" dirty="0"/>
              <a:t>inputs and outputs and water quality over mountain-to-urban </a:t>
            </a:r>
            <a:r>
              <a:rPr lang="en-US" dirty="0" smtClean="0"/>
              <a:t>gradient</a:t>
            </a:r>
          </a:p>
          <a:p>
            <a:pPr>
              <a:spcBef>
                <a:spcPts val="1056"/>
              </a:spcBef>
            </a:pPr>
            <a:r>
              <a:rPr lang="en-US" dirty="0" smtClean="0"/>
              <a:t>Mix </a:t>
            </a:r>
            <a:r>
              <a:rPr lang="en-US" dirty="0"/>
              <a:t>of aquatic and terrestrial </a:t>
            </a:r>
            <a:r>
              <a:rPr lang="en-US" i="1" dirty="0"/>
              <a:t>in situ </a:t>
            </a:r>
            <a:r>
              <a:rPr lang="en-US" dirty="0"/>
              <a:t>and re-locatable sensors</a:t>
            </a:r>
          </a:p>
          <a:p>
            <a:pPr marL="45720" indent="0">
              <a:buNone/>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1000" y="1492077"/>
            <a:ext cx="4607560" cy="539640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19918" y="5661157"/>
            <a:ext cx="2702338" cy="1158628"/>
          </a:xfrm>
          <a:prstGeom prst="rect">
            <a:avLst/>
          </a:prstGeom>
        </p:spPr>
      </p:pic>
    </p:spTree>
    <p:extLst>
      <p:ext uri="{BB962C8B-B14F-4D97-AF65-F5344CB8AC3E}">
        <p14:creationId xmlns:p14="http://schemas.microsoft.com/office/powerpoint/2010/main" val="28806860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37042" y="4120329"/>
            <a:ext cx="2819400" cy="369332"/>
          </a:xfrm>
          <a:prstGeom prst="rect">
            <a:avLst/>
          </a:prstGeom>
          <a:solidFill>
            <a:schemeClr val="bg1"/>
          </a:solidFill>
        </p:spPr>
        <p:txBody>
          <a:bodyPr wrap="square" rtlCol="0">
            <a:spAutoFit/>
          </a:bodyPr>
          <a:lstStyle/>
          <a:p>
            <a:r>
              <a:rPr lang="en-US" dirty="0" smtClean="0"/>
              <a:t>One day = 96 observations</a:t>
            </a:r>
            <a:endParaRPr lang="en-US" dirty="0"/>
          </a:p>
        </p:txBody>
      </p:sp>
      <p:sp>
        <p:nvSpPr>
          <p:cNvPr id="19" name="TextBox 18"/>
          <p:cNvSpPr txBox="1"/>
          <p:nvPr/>
        </p:nvSpPr>
        <p:spPr>
          <a:xfrm>
            <a:off x="2337042" y="4103329"/>
            <a:ext cx="3048000" cy="369332"/>
          </a:xfrm>
          <a:prstGeom prst="rect">
            <a:avLst/>
          </a:prstGeom>
          <a:solidFill>
            <a:schemeClr val="bg1"/>
          </a:solidFill>
        </p:spPr>
        <p:txBody>
          <a:bodyPr wrap="square" rtlCol="0">
            <a:spAutoFit/>
          </a:bodyPr>
          <a:lstStyle/>
          <a:p>
            <a:r>
              <a:rPr lang="en-US" dirty="0" smtClean="0"/>
              <a:t>One week = 672 observations</a:t>
            </a:r>
            <a:endParaRPr lang="en-US" dirty="0"/>
          </a:p>
        </p:txBody>
      </p:sp>
      <p:sp>
        <p:nvSpPr>
          <p:cNvPr id="20" name="TextBox 19"/>
          <p:cNvSpPr txBox="1"/>
          <p:nvPr/>
        </p:nvSpPr>
        <p:spPr>
          <a:xfrm>
            <a:off x="2337042" y="4125580"/>
            <a:ext cx="3505200" cy="369332"/>
          </a:xfrm>
          <a:prstGeom prst="rect">
            <a:avLst/>
          </a:prstGeom>
          <a:solidFill>
            <a:schemeClr val="bg1"/>
          </a:solidFill>
        </p:spPr>
        <p:txBody>
          <a:bodyPr wrap="square" rtlCol="0">
            <a:spAutoFit/>
          </a:bodyPr>
          <a:lstStyle/>
          <a:p>
            <a:r>
              <a:rPr lang="en-US" dirty="0" smtClean="0"/>
              <a:t>One month = 2880 observations</a:t>
            </a:r>
            <a:endParaRPr lang="en-US" dirty="0"/>
          </a:p>
        </p:txBody>
      </p:sp>
      <p:sp>
        <p:nvSpPr>
          <p:cNvPr id="21" name="TextBox 20"/>
          <p:cNvSpPr txBox="1"/>
          <p:nvPr/>
        </p:nvSpPr>
        <p:spPr>
          <a:xfrm>
            <a:off x="2337042" y="4125580"/>
            <a:ext cx="4531971" cy="923330"/>
          </a:xfrm>
          <a:prstGeom prst="rect">
            <a:avLst/>
          </a:prstGeom>
          <a:solidFill>
            <a:schemeClr val="bg1"/>
          </a:solidFill>
        </p:spPr>
        <p:txBody>
          <a:bodyPr wrap="square" rtlCol="0">
            <a:spAutoFit/>
          </a:bodyPr>
          <a:lstStyle/>
          <a:p>
            <a:r>
              <a:rPr lang="en-US" dirty="0" smtClean="0"/>
              <a:t>One year = 35,040 observations</a:t>
            </a:r>
          </a:p>
          <a:p>
            <a:r>
              <a:rPr lang="en-US" dirty="0"/>
              <a:t>So far (</a:t>
            </a:r>
            <a:r>
              <a:rPr lang="en-US" dirty="0" smtClean="0"/>
              <a:t>~3 </a:t>
            </a:r>
            <a:r>
              <a:rPr lang="en-US" dirty="0"/>
              <a:t>years) = </a:t>
            </a:r>
            <a:r>
              <a:rPr lang="en-US" dirty="0" smtClean="0"/>
              <a:t>105,000</a:t>
            </a:r>
            <a:r>
              <a:rPr lang="en-US" dirty="0"/>
              <a:t>+ observations</a:t>
            </a:r>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356150"/>
            <a:ext cx="9144000" cy="2736000"/>
          </a:xfrm>
          <a:prstGeom prst="rect">
            <a:avLst/>
          </a:prstGeom>
          <a:ln w="6350" cmpd="sng">
            <a:solidFill>
              <a:schemeClr val="tx1"/>
            </a:solidFill>
          </a:ln>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1370524"/>
            <a:ext cx="9144000" cy="2749826"/>
          </a:xfrm>
          <a:prstGeom prst="rect">
            <a:avLst/>
          </a:prstGeom>
          <a:ln w="6350" cmpd="sng">
            <a:solidFill>
              <a:schemeClr val="tx1"/>
            </a:solidFill>
          </a:ln>
        </p:spPr>
      </p:pic>
      <p:pic>
        <p:nvPicPr>
          <p:cNvPr id="4" name="Picture 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94" y="1370524"/>
            <a:ext cx="9144000" cy="2721626"/>
          </a:xfrm>
          <a:prstGeom prst="rect">
            <a:avLst/>
          </a:prstGeom>
          <a:ln w="6350" cmpd="sng">
            <a:solidFill>
              <a:schemeClr val="tx1"/>
            </a:solidFill>
          </a:ln>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1361460"/>
            <a:ext cx="9144000" cy="2758869"/>
          </a:xfrm>
          <a:prstGeom prst="rect">
            <a:avLst/>
          </a:prstGeom>
          <a:ln w="6350" cmpd="sng">
            <a:solidFill>
              <a:schemeClr val="tx1"/>
            </a:solidFill>
          </a:ln>
        </p:spPr>
      </p:pic>
      <p:sp>
        <p:nvSpPr>
          <p:cNvPr id="2" name="Title 1"/>
          <p:cNvSpPr>
            <a:spLocks noGrp="1"/>
          </p:cNvSpPr>
          <p:nvPr>
            <p:ph type="title"/>
          </p:nvPr>
        </p:nvSpPr>
        <p:spPr>
          <a:xfrm>
            <a:off x="457200" y="154718"/>
            <a:ext cx="8229600" cy="1143000"/>
          </a:xfrm>
        </p:spPr>
        <p:txBody>
          <a:bodyPr/>
          <a:lstStyle/>
          <a:p>
            <a:r>
              <a:rPr lang="en-US" dirty="0" smtClean="0"/>
              <a:t>The Data Deluge</a:t>
            </a:r>
            <a:endParaRPr lang="en-US" dirty="0"/>
          </a:p>
        </p:txBody>
      </p:sp>
      <p:sp>
        <p:nvSpPr>
          <p:cNvPr id="22" name="TextBox 21"/>
          <p:cNvSpPr txBox="1"/>
          <p:nvPr/>
        </p:nvSpPr>
        <p:spPr>
          <a:xfrm>
            <a:off x="31415" y="5256677"/>
            <a:ext cx="4160241" cy="369332"/>
          </a:xfrm>
          <a:prstGeom prst="rect">
            <a:avLst/>
          </a:prstGeom>
          <a:solidFill>
            <a:schemeClr val="bg1"/>
          </a:solidFill>
        </p:spPr>
        <p:txBody>
          <a:bodyPr wrap="square" rtlCol="0">
            <a:spAutoFit/>
          </a:bodyPr>
          <a:lstStyle/>
          <a:p>
            <a:endParaRPr lang="en-US" dirty="0"/>
          </a:p>
        </p:txBody>
      </p:sp>
      <p:sp>
        <p:nvSpPr>
          <p:cNvPr id="6" name="TextBox 5"/>
          <p:cNvSpPr txBox="1"/>
          <p:nvPr/>
        </p:nvSpPr>
        <p:spPr>
          <a:xfrm>
            <a:off x="116654" y="4840477"/>
            <a:ext cx="5475016" cy="369332"/>
          </a:xfrm>
          <a:prstGeom prst="rect">
            <a:avLst/>
          </a:prstGeom>
          <a:noFill/>
        </p:spPr>
        <p:txBody>
          <a:bodyPr wrap="square" rtlCol="0">
            <a:spAutoFit/>
          </a:bodyPr>
          <a:lstStyle/>
          <a:p>
            <a:r>
              <a:rPr lang="en-US" dirty="0" smtClean="0"/>
              <a:t>Times 14 Aquatic Sites with ~26 Variables</a:t>
            </a:r>
            <a:endParaRPr lang="en-US" dirty="0"/>
          </a:p>
        </p:txBody>
      </p:sp>
      <p:sp>
        <p:nvSpPr>
          <p:cNvPr id="26" name="TextBox 25"/>
          <p:cNvSpPr txBox="1"/>
          <p:nvPr/>
        </p:nvSpPr>
        <p:spPr>
          <a:xfrm>
            <a:off x="116654" y="5441343"/>
            <a:ext cx="8876624" cy="369332"/>
          </a:xfrm>
          <a:prstGeom prst="rect">
            <a:avLst/>
          </a:prstGeom>
          <a:noFill/>
        </p:spPr>
        <p:txBody>
          <a:bodyPr wrap="square" rtlCol="0">
            <a:spAutoFit/>
          </a:bodyPr>
          <a:lstStyle/>
          <a:p>
            <a:r>
              <a:rPr lang="en-US" dirty="0" smtClean="0"/>
              <a:t>Plus different versions of the data (raw versus checked)  = </a:t>
            </a:r>
            <a:r>
              <a:rPr lang="en-US" b="1" dirty="0" smtClean="0"/>
              <a:t>over 200 million</a:t>
            </a:r>
            <a:r>
              <a:rPr lang="en-US" dirty="0" smtClean="0"/>
              <a:t> observations </a:t>
            </a:r>
            <a:endParaRPr lang="en-US" dirty="0"/>
          </a:p>
        </p:txBody>
      </p:sp>
      <p:sp>
        <p:nvSpPr>
          <p:cNvPr id="7" name="TextBox 6"/>
          <p:cNvSpPr txBox="1"/>
          <p:nvPr/>
        </p:nvSpPr>
        <p:spPr>
          <a:xfrm>
            <a:off x="31415" y="6018076"/>
            <a:ext cx="8242663" cy="461665"/>
          </a:xfrm>
          <a:prstGeom prst="rect">
            <a:avLst/>
          </a:prstGeom>
          <a:noFill/>
        </p:spPr>
        <p:txBody>
          <a:bodyPr wrap="square" rtlCol="0">
            <a:spAutoFit/>
          </a:bodyPr>
          <a:lstStyle/>
          <a:p>
            <a:pPr algn="ctr"/>
            <a:r>
              <a:rPr lang="en-US" sz="2400" b="1" dirty="0" smtClean="0">
                <a:solidFill>
                  <a:srgbClr val="FF0000"/>
                </a:solidFill>
              </a:rPr>
              <a:t>You need some infrastructure to manage and share the data. </a:t>
            </a:r>
            <a:endParaRPr lang="en-US" sz="2400" b="1" dirty="0">
              <a:solidFill>
                <a:srgbClr val="FF0000"/>
              </a:solidFill>
            </a:endParaRPr>
          </a:p>
        </p:txBody>
      </p:sp>
      <p:pic>
        <p:nvPicPr>
          <p:cNvPr id="24" name="Picture 23"/>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117654" y="5920605"/>
            <a:ext cx="875624" cy="75833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04380" y="251727"/>
            <a:ext cx="1775834" cy="991970"/>
          </a:xfrm>
          <a:prstGeom prst="rect">
            <a:avLst/>
          </a:prstGeom>
        </p:spPr>
      </p:pic>
      <p:sp>
        <p:nvSpPr>
          <p:cNvPr id="29" name="TextBox 28"/>
          <p:cNvSpPr txBox="1"/>
          <p:nvPr/>
        </p:nvSpPr>
        <p:spPr>
          <a:xfrm>
            <a:off x="116654" y="5124269"/>
            <a:ext cx="5475016" cy="369332"/>
          </a:xfrm>
          <a:prstGeom prst="rect">
            <a:avLst/>
          </a:prstGeom>
          <a:noFill/>
        </p:spPr>
        <p:txBody>
          <a:bodyPr wrap="square" rtlCol="0">
            <a:spAutoFit/>
          </a:bodyPr>
          <a:lstStyle/>
          <a:p>
            <a:r>
              <a:rPr lang="en-US" dirty="0" smtClean="0"/>
              <a:t>Times 14 Climate Sites with ~74 Variables</a:t>
            </a:r>
            <a:endParaRPr lang="en-US" dirty="0"/>
          </a:p>
        </p:txBody>
      </p:sp>
    </p:spTree>
    <p:extLst>
      <p:ext uri="{BB962C8B-B14F-4D97-AF65-F5344CB8AC3E}">
        <p14:creationId xmlns:p14="http://schemas.microsoft.com/office/powerpoint/2010/main" val="13718393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19" grpId="1" animBg="1"/>
      <p:bldP spid="20" grpId="0" animBg="1"/>
      <p:bldP spid="20" grpId="1" animBg="1"/>
      <p:bldP spid="21" grpId="0" animBg="1"/>
      <p:bldP spid="6" grpId="0"/>
      <p:bldP spid="26" grpId="0"/>
      <p:bldP spid="7"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0999" y="252365"/>
            <a:ext cx="8381260" cy="1054394"/>
          </a:xfrm>
        </p:spPr>
        <p:txBody>
          <a:bodyPr>
            <a:normAutofit fontScale="90000"/>
          </a:bodyPr>
          <a:lstStyle/>
          <a:p>
            <a:r>
              <a:rPr lang="en-US" cap="none" dirty="0" smtClean="0"/>
              <a:t>Challenges to Managing Sensor Data</a:t>
            </a:r>
            <a:endParaRPr lang="en-US" cap="none" dirty="0"/>
          </a:p>
        </p:txBody>
      </p:sp>
      <p:sp>
        <p:nvSpPr>
          <p:cNvPr id="2" name="Content Placeholder 1"/>
          <p:cNvSpPr>
            <a:spLocks noGrp="1"/>
          </p:cNvSpPr>
          <p:nvPr>
            <p:ph idx="1"/>
          </p:nvPr>
        </p:nvSpPr>
        <p:spPr>
          <a:xfrm>
            <a:off x="197715" y="1719070"/>
            <a:ext cx="3233026" cy="4952937"/>
          </a:xfrm>
        </p:spPr>
        <p:txBody>
          <a:bodyPr>
            <a:normAutofit fontScale="70000" lnSpcReduction="20000"/>
          </a:bodyPr>
          <a:lstStyle/>
          <a:p>
            <a:r>
              <a:rPr lang="en-US" dirty="0" smtClean="0"/>
              <a:t>Volume of data</a:t>
            </a:r>
          </a:p>
          <a:p>
            <a:r>
              <a:rPr lang="en-US" dirty="0" smtClean="0"/>
              <a:t>Data heterogeneity</a:t>
            </a:r>
          </a:p>
          <a:p>
            <a:r>
              <a:rPr lang="en-US" dirty="0" smtClean="0"/>
              <a:t>Multiple watersheds</a:t>
            </a:r>
          </a:p>
          <a:p>
            <a:r>
              <a:rPr lang="en-US" dirty="0" smtClean="0"/>
              <a:t>Multiple institutions</a:t>
            </a:r>
          </a:p>
          <a:p>
            <a:r>
              <a:rPr lang="en-US" dirty="0" smtClean="0"/>
              <a:t>Multiple personnel</a:t>
            </a:r>
          </a:p>
          <a:p>
            <a:r>
              <a:rPr lang="en-US" dirty="0" smtClean="0"/>
              <a:t>Scale</a:t>
            </a:r>
          </a:p>
          <a:p>
            <a:r>
              <a:rPr lang="en-US" dirty="0" smtClean="0"/>
              <a:t>Data quality assurance and quality control</a:t>
            </a:r>
          </a:p>
          <a:p>
            <a:r>
              <a:rPr lang="en-US" dirty="0" smtClean="0"/>
              <a:t>Standardize data editing</a:t>
            </a:r>
          </a:p>
          <a:p>
            <a:r>
              <a:rPr lang="en-US" dirty="0"/>
              <a:t>Synchronize timing, data access, equipment tracking</a:t>
            </a:r>
          </a:p>
          <a:p>
            <a:endParaRPr lang="en-US" dirty="0" smtClean="0"/>
          </a:p>
        </p:txBody>
      </p:sp>
      <p:sp>
        <p:nvSpPr>
          <p:cNvPr id="8" name="Text Box 4"/>
          <p:cNvSpPr txBox="1">
            <a:spLocks noChangeArrowheads="1"/>
          </p:cNvSpPr>
          <p:nvPr/>
        </p:nvSpPr>
        <p:spPr bwMode="auto">
          <a:xfrm>
            <a:off x="3861864" y="1620172"/>
            <a:ext cx="1817150" cy="646331"/>
          </a:xfrm>
          <a:prstGeom prst="rect">
            <a:avLst/>
          </a:prstGeom>
          <a:noFill/>
          <a:ln w="9525">
            <a:noFill/>
            <a:miter lim="800000"/>
            <a:headEnd/>
            <a:tailEnd/>
          </a:ln>
        </p:spPr>
        <p:txBody>
          <a:bodyPr wrap="square">
            <a:spAutoFit/>
          </a:bodyPr>
          <a:lstStyle/>
          <a:p>
            <a:pPr algn="r" eaLnBrk="0" hangingPunct="0">
              <a:spcBef>
                <a:spcPct val="50000"/>
              </a:spcBef>
              <a:defRPr/>
            </a:pPr>
            <a:r>
              <a:rPr lang="en-US" dirty="0" smtClean="0">
                <a:latin typeface="Calibri Light"/>
                <a:cs typeface="Calibri Light"/>
              </a:rPr>
              <a:t>Rain, Snow, and</a:t>
            </a:r>
            <a:br>
              <a:rPr lang="en-US" dirty="0" smtClean="0">
                <a:latin typeface="Calibri Light"/>
                <a:cs typeface="Calibri Light"/>
              </a:rPr>
            </a:br>
            <a:r>
              <a:rPr lang="en-US" dirty="0" smtClean="0">
                <a:latin typeface="Calibri Light"/>
                <a:cs typeface="Calibri Light"/>
              </a:rPr>
              <a:t> Climate</a:t>
            </a:r>
            <a:endParaRPr lang="en-US" dirty="0">
              <a:latin typeface="Calibri Light"/>
              <a:cs typeface="Calibri Light"/>
            </a:endParaRPr>
          </a:p>
        </p:txBody>
      </p:sp>
      <p:sp>
        <p:nvSpPr>
          <p:cNvPr id="10" name="Text Box 7"/>
          <p:cNvSpPr txBox="1">
            <a:spLocks noChangeArrowheads="1"/>
          </p:cNvSpPr>
          <p:nvPr/>
        </p:nvSpPr>
        <p:spPr bwMode="auto">
          <a:xfrm>
            <a:off x="5744416" y="4031247"/>
            <a:ext cx="1722443" cy="369332"/>
          </a:xfrm>
          <a:prstGeom prst="rect">
            <a:avLst/>
          </a:prstGeom>
          <a:noFill/>
          <a:ln w="9525">
            <a:noFill/>
            <a:miter lim="800000"/>
            <a:headEnd/>
            <a:tailEnd/>
          </a:ln>
        </p:spPr>
        <p:txBody>
          <a:bodyPr>
            <a:spAutoFit/>
          </a:bodyPr>
          <a:lstStyle/>
          <a:p>
            <a:pPr eaLnBrk="0" hangingPunct="0">
              <a:spcBef>
                <a:spcPct val="50000"/>
              </a:spcBef>
              <a:defRPr/>
            </a:pPr>
            <a:r>
              <a:rPr lang="en-US" dirty="0">
                <a:latin typeface="Calibri Light"/>
                <a:cs typeface="Calibri Light"/>
              </a:rPr>
              <a:t>Water </a:t>
            </a:r>
            <a:r>
              <a:rPr lang="en-US" dirty="0" smtClean="0">
                <a:latin typeface="Calibri Light"/>
                <a:cs typeface="Calibri Light"/>
              </a:rPr>
              <a:t>quantity</a:t>
            </a:r>
            <a:endParaRPr lang="en-US" dirty="0">
              <a:latin typeface="Calibri Light"/>
              <a:cs typeface="Calibri Light"/>
            </a:endParaRPr>
          </a:p>
        </p:txBody>
      </p:sp>
      <p:sp>
        <p:nvSpPr>
          <p:cNvPr id="13" name="Text Box 18"/>
          <p:cNvSpPr txBox="1">
            <a:spLocks noChangeArrowheads="1"/>
          </p:cNvSpPr>
          <p:nvPr/>
        </p:nvSpPr>
        <p:spPr bwMode="auto">
          <a:xfrm>
            <a:off x="7113602" y="1563000"/>
            <a:ext cx="1733753" cy="646331"/>
          </a:xfrm>
          <a:prstGeom prst="rect">
            <a:avLst/>
          </a:prstGeom>
          <a:noFill/>
          <a:ln w="9525">
            <a:noFill/>
            <a:miter lim="800000"/>
            <a:headEnd/>
            <a:tailEnd/>
          </a:ln>
        </p:spPr>
        <p:txBody>
          <a:bodyPr wrap="square">
            <a:spAutoFit/>
          </a:bodyPr>
          <a:lstStyle/>
          <a:p>
            <a:pPr algn="r" eaLnBrk="0" hangingPunct="0">
              <a:spcBef>
                <a:spcPct val="50000"/>
              </a:spcBef>
              <a:defRPr/>
            </a:pPr>
            <a:r>
              <a:rPr lang="en-US" dirty="0">
                <a:latin typeface="Calibri Light"/>
                <a:cs typeface="Calibri Light"/>
              </a:rPr>
              <a:t>Soil </a:t>
            </a:r>
            <a:r>
              <a:rPr lang="en-US" dirty="0" smtClean="0">
                <a:latin typeface="Calibri Light"/>
                <a:cs typeface="Calibri Light"/>
              </a:rPr>
              <a:t>water and chemistry </a:t>
            </a:r>
            <a:endParaRPr lang="en-US" dirty="0">
              <a:latin typeface="Calibri Light"/>
              <a:cs typeface="Calibri Light"/>
            </a:endParaRPr>
          </a:p>
        </p:txBody>
      </p:sp>
      <p:sp>
        <p:nvSpPr>
          <p:cNvPr id="15" name="Text Box 10"/>
          <p:cNvSpPr txBox="1">
            <a:spLocks noChangeArrowheads="1"/>
          </p:cNvSpPr>
          <p:nvPr/>
        </p:nvSpPr>
        <p:spPr bwMode="auto">
          <a:xfrm>
            <a:off x="7496382" y="4031325"/>
            <a:ext cx="1447800" cy="369332"/>
          </a:xfrm>
          <a:prstGeom prst="rect">
            <a:avLst/>
          </a:prstGeom>
          <a:noFill/>
          <a:ln w="9525">
            <a:noFill/>
            <a:miter lim="800000"/>
            <a:headEnd/>
            <a:tailEnd/>
          </a:ln>
        </p:spPr>
        <p:txBody>
          <a:bodyPr>
            <a:spAutoFit/>
          </a:bodyPr>
          <a:lstStyle/>
          <a:p>
            <a:pPr algn="r" eaLnBrk="0" hangingPunct="0">
              <a:spcBef>
                <a:spcPct val="50000"/>
              </a:spcBef>
              <a:defRPr/>
            </a:pPr>
            <a:r>
              <a:rPr lang="en-US" dirty="0">
                <a:latin typeface="Calibri Light"/>
                <a:cs typeface="Calibri Light"/>
              </a:rPr>
              <a:t>Groundwater</a:t>
            </a:r>
          </a:p>
        </p:txBody>
      </p:sp>
      <p:sp>
        <p:nvSpPr>
          <p:cNvPr id="17" name="Text Box 7"/>
          <p:cNvSpPr txBox="1">
            <a:spLocks noChangeArrowheads="1"/>
          </p:cNvSpPr>
          <p:nvPr/>
        </p:nvSpPr>
        <p:spPr bwMode="auto">
          <a:xfrm>
            <a:off x="3818619" y="3736820"/>
            <a:ext cx="1600200" cy="369332"/>
          </a:xfrm>
          <a:prstGeom prst="rect">
            <a:avLst/>
          </a:prstGeom>
          <a:noFill/>
          <a:ln w="9525">
            <a:noFill/>
            <a:miter lim="800000"/>
            <a:headEnd/>
            <a:tailEnd/>
          </a:ln>
        </p:spPr>
        <p:txBody>
          <a:bodyPr>
            <a:spAutoFit/>
          </a:bodyPr>
          <a:lstStyle/>
          <a:p>
            <a:pPr eaLnBrk="0" hangingPunct="0">
              <a:spcBef>
                <a:spcPct val="50000"/>
              </a:spcBef>
              <a:defRPr/>
            </a:pPr>
            <a:r>
              <a:rPr lang="en-US" dirty="0">
                <a:latin typeface="Calibri Light"/>
                <a:cs typeface="Calibri Light"/>
              </a:rPr>
              <a:t>Water quality </a:t>
            </a:r>
          </a:p>
        </p:txBody>
      </p:sp>
      <p:pic>
        <p:nvPicPr>
          <p:cNvPr id="27" name="Picture 26" descr="DSCN1926.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18619" y="4150543"/>
            <a:ext cx="1804396" cy="1353297"/>
          </a:xfrm>
          <a:prstGeom prst="rect">
            <a:avLst/>
          </a:prstGeom>
          <a:ln>
            <a:noFill/>
          </a:ln>
          <a:effectLst>
            <a:outerShdw blurRad="50800" dist="38100" dir="2700000" algn="tl" rotWithShape="0">
              <a:srgbClr val="000000">
                <a:alpha val="43000"/>
              </a:srgbClr>
            </a:outerShdw>
          </a:effectLst>
        </p:spPr>
      </p:pic>
      <p:sp>
        <p:nvSpPr>
          <p:cNvPr id="28" name="Rectangle 3" descr="8_P1010635"/>
          <p:cNvSpPr>
            <a:spLocks noGrp="1" noChangeAspect="1" noChangeArrowheads="1"/>
          </p:cNvSpPr>
          <p:nvPr isPhoto="1"/>
        </p:nvSpPr>
        <p:spPr bwMode="auto">
          <a:xfrm>
            <a:off x="7526513" y="2167916"/>
            <a:ext cx="1242221" cy="1863331"/>
          </a:xfrm>
          <a:prstGeom prst="rect">
            <a:avLst/>
          </a:prstGeom>
          <a:blipFill dpi="0" rotWithShape="1">
            <a:blip r:embed="rId4" cstate="print">
              <a:extLst>
                <a:ext uri="{28A0092B-C50C-407E-A947-70E740481C1C}">
                  <a14:useLocalDpi xmlns:a14="http://schemas.microsoft.com/office/drawing/2010/main"/>
                </a:ext>
              </a:extLst>
            </a:blip>
            <a:srcRect/>
            <a:stretch>
              <a:fillRect/>
            </a:stretch>
          </a:blipFill>
          <a:ln w="9525">
            <a:no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29" name="Picture 28" descr="http://watershed.montana.edu/hydrology/Facilities_files/Lower%20stringer%20med%20flow.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228809" y="5254791"/>
            <a:ext cx="1611662" cy="1357189"/>
          </a:xfrm>
          <a:prstGeom prst="rect">
            <a:avLst/>
          </a:prstGeom>
          <a:noFill/>
        </p:spPr>
      </p:pic>
      <p:pic>
        <p:nvPicPr>
          <p:cNvPr id="31" name="Picture 30" descr="P1070261.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621693" y="4400657"/>
            <a:ext cx="1292966" cy="1125372"/>
          </a:xfrm>
          <a:prstGeom prst="rect">
            <a:avLst/>
          </a:prstGeom>
        </p:spPr>
      </p:pic>
      <p:pic>
        <p:nvPicPr>
          <p:cNvPr id="32" name="Picture 3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851704" y="2401596"/>
            <a:ext cx="1752815" cy="1216381"/>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744124" y="2339971"/>
            <a:ext cx="1503179" cy="1127384"/>
          </a:xfrm>
          <a:prstGeom prst="rect">
            <a:avLst/>
          </a:prstGeom>
        </p:spPr>
      </p:pic>
      <p:pic>
        <p:nvPicPr>
          <p:cNvPr id="34" name="Picture 3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01383" y="5409136"/>
            <a:ext cx="1233537" cy="928071"/>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58641" y="1989504"/>
            <a:ext cx="1218879" cy="914159"/>
          </a:xfrm>
          <a:prstGeom prst="rect">
            <a:avLst/>
          </a:prstGeom>
        </p:spPr>
      </p:pic>
      <p:sp>
        <p:nvSpPr>
          <p:cNvPr id="35" name="Text Box 4"/>
          <p:cNvSpPr txBox="1">
            <a:spLocks noChangeArrowheads="1"/>
          </p:cNvSpPr>
          <p:nvPr/>
        </p:nvSpPr>
        <p:spPr bwMode="auto">
          <a:xfrm>
            <a:off x="5744124" y="1798584"/>
            <a:ext cx="1384702" cy="369332"/>
          </a:xfrm>
          <a:prstGeom prst="rect">
            <a:avLst/>
          </a:prstGeom>
          <a:noFill/>
          <a:ln w="9525">
            <a:noFill/>
            <a:miter lim="800000"/>
            <a:headEnd/>
            <a:tailEnd/>
          </a:ln>
        </p:spPr>
        <p:txBody>
          <a:bodyPr wrap="square">
            <a:spAutoFit/>
          </a:bodyPr>
          <a:lstStyle/>
          <a:p>
            <a:pPr algn="ctr" eaLnBrk="0" hangingPunct="0">
              <a:spcBef>
                <a:spcPct val="50000"/>
              </a:spcBef>
              <a:defRPr/>
            </a:pPr>
            <a:r>
              <a:rPr lang="en-US" dirty="0" err="1" smtClean="0">
                <a:latin typeface="Calibri Light"/>
                <a:cs typeface="Calibri Light"/>
              </a:rPr>
              <a:t>Sapflux</a:t>
            </a:r>
            <a:endParaRPr lang="en-US" dirty="0">
              <a:latin typeface="Calibri Light"/>
              <a:cs typeface="Calibri Light"/>
            </a:endParaRPr>
          </a:p>
        </p:txBody>
      </p:sp>
      <p:pic>
        <p:nvPicPr>
          <p:cNvPr id="36" name="Picture 3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466567" y="5873172"/>
            <a:ext cx="1477615" cy="738808"/>
          </a:xfrm>
          <a:prstGeom prst="rect">
            <a:avLst/>
          </a:prstGeom>
          <a:ln>
            <a:noFill/>
          </a:ln>
          <a:effectLst>
            <a:outerShdw blurRad="50800" dist="38100" dir="2700000" algn="tl" rotWithShape="0">
              <a:srgbClr val="000000">
                <a:alpha val="43000"/>
              </a:srgbClr>
            </a:outerShdw>
          </a:effectLst>
        </p:spPr>
      </p:pic>
      <p:sp>
        <p:nvSpPr>
          <p:cNvPr id="37" name="Text Box 7"/>
          <p:cNvSpPr txBox="1">
            <a:spLocks noChangeArrowheads="1"/>
          </p:cNvSpPr>
          <p:nvPr/>
        </p:nvSpPr>
        <p:spPr bwMode="auto">
          <a:xfrm>
            <a:off x="7128826" y="5503840"/>
            <a:ext cx="1888728" cy="369332"/>
          </a:xfrm>
          <a:prstGeom prst="rect">
            <a:avLst/>
          </a:prstGeom>
          <a:noFill/>
          <a:ln w="9525">
            <a:noFill/>
            <a:miter lim="800000"/>
            <a:headEnd/>
            <a:tailEnd/>
          </a:ln>
        </p:spPr>
        <p:txBody>
          <a:bodyPr wrap="square">
            <a:spAutoFit/>
          </a:bodyPr>
          <a:lstStyle/>
          <a:p>
            <a:pPr algn="r" eaLnBrk="0" hangingPunct="0">
              <a:spcBef>
                <a:spcPct val="50000"/>
              </a:spcBef>
              <a:defRPr/>
            </a:pPr>
            <a:r>
              <a:rPr lang="en-US" dirty="0" smtClean="0">
                <a:latin typeface="Calibri Light"/>
                <a:cs typeface="Calibri Light"/>
              </a:rPr>
              <a:t>Mobile Platforms</a:t>
            </a:r>
            <a:endParaRPr lang="en-US" dirty="0">
              <a:latin typeface="Calibri Light"/>
              <a:cs typeface="Calibri Light"/>
            </a:endParaRPr>
          </a:p>
        </p:txBody>
      </p:sp>
      <p:pic>
        <p:nvPicPr>
          <p:cNvPr id="24" name="Picture 2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062687" y="4417186"/>
            <a:ext cx="1322600" cy="991950"/>
          </a:xfrm>
          <a:prstGeom prst="rect">
            <a:avLst/>
          </a:prstGeom>
          <a:ln>
            <a:no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5943526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01847"/>
            <a:ext cx="8381260" cy="1054394"/>
          </a:xfrm>
        </p:spPr>
        <p:txBody>
          <a:bodyPr/>
          <a:lstStyle/>
          <a:p>
            <a:r>
              <a:rPr lang="en-US" cap="none" dirty="0" err="1" smtClean="0"/>
              <a:t>Cyberinfrastructure</a:t>
            </a:r>
            <a:endParaRPr lang="en-US" cap="none" dirty="0"/>
          </a:p>
        </p:txBody>
      </p:sp>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105365" y="1278812"/>
            <a:ext cx="8961119"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 y="6164630"/>
            <a:ext cx="8841081" cy="430887"/>
          </a:xfrm>
          <a:prstGeom prst="rect">
            <a:avLst/>
          </a:prstGeom>
          <a:noFill/>
        </p:spPr>
        <p:txBody>
          <a:bodyPr wrap="square" rtlCol="0">
            <a:spAutoFit/>
          </a:bodyPr>
          <a:lstStyle/>
          <a:p>
            <a:r>
              <a:rPr lang="en-US" sz="1100" dirty="0"/>
              <a:t>Horsburgh, J. S., A. Spackman Jones, D. G. Tarboton, D. K. Stevens, and N. O. </a:t>
            </a:r>
            <a:r>
              <a:rPr lang="en-US" sz="1100" dirty="0" smtClean="0"/>
              <a:t>Mesner (2010</a:t>
            </a:r>
            <a:r>
              <a:rPr lang="en-US" sz="1100" dirty="0"/>
              <a:t>), A sensor network for high frequency estimation of water quality </a:t>
            </a:r>
            <a:r>
              <a:rPr lang="en-US" sz="1100" dirty="0" smtClean="0"/>
              <a:t>constituent fluxes </a:t>
            </a:r>
            <a:r>
              <a:rPr lang="en-US" sz="1100" dirty="0"/>
              <a:t>using surrogates, </a:t>
            </a:r>
            <a:r>
              <a:rPr lang="en-US" sz="1100" i="1" dirty="0"/>
              <a:t>Environmental </a:t>
            </a:r>
            <a:r>
              <a:rPr lang="en-US" sz="1100" i="1" dirty="0" err="1"/>
              <a:t>Modelling</a:t>
            </a:r>
            <a:r>
              <a:rPr lang="en-US" sz="1100" i="1" dirty="0"/>
              <a:t> &amp; Software</a:t>
            </a:r>
            <a:r>
              <a:rPr lang="en-US" sz="1100" dirty="0"/>
              <a:t>, 25, </a:t>
            </a:r>
            <a:r>
              <a:rPr lang="en-US" sz="1100" dirty="0" smtClean="0"/>
              <a:t>1031-1044, doi:10.1016/j.envsoft.2009.10.012</a:t>
            </a:r>
            <a:r>
              <a:rPr lang="en-US" sz="1100" dirty="0"/>
              <a:t>.</a:t>
            </a:r>
          </a:p>
        </p:txBody>
      </p:sp>
    </p:spTree>
    <p:extLst>
      <p:ext uri="{BB962C8B-B14F-4D97-AF65-F5344CB8AC3E}">
        <p14:creationId xmlns:p14="http://schemas.microsoft.com/office/powerpoint/2010/main" val="99556762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01847"/>
            <a:ext cx="8381260" cy="1054394"/>
          </a:xfrm>
        </p:spPr>
        <p:txBody>
          <a:bodyPr>
            <a:normAutofit fontScale="90000"/>
          </a:bodyPr>
          <a:lstStyle/>
          <a:p>
            <a:r>
              <a:rPr lang="en-US" cap="none" dirty="0" smtClean="0"/>
              <a:t>ODM2: Observation Data Model v. 2</a:t>
            </a:r>
            <a:endParaRPr lang="en-US" cap="none" dirty="0"/>
          </a:p>
        </p:txBody>
      </p:sp>
      <p:pic>
        <p:nvPicPr>
          <p:cNvPr id="6" name="Picture 5" descr="ODM2 Overview ASJ - New Page.png"/>
          <p:cNvPicPr>
            <a:picLocks noChangeAspect="1"/>
          </p:cNvPicPr>
          <p:nvPr/>
        </p:nvPicPr>
        <p:blipFill rotWithShape="1">
          <a:blip r:embed="rId3" cstate="print">
            <a:extLst>
              <a:ext uri="{28A0092B-C50C-407E-A947-70E740481C1C}">
                <a14:useLocalDpi xmlns:a14="http://schemas.microsoft.com/office/drawing/2010/main"/>
              </a:ext>
            </a:extLst>
          </a:blip>
          <a:srcRect l="7313" t="3022" r="6603" b="58331"/>
          <a:stretch/>
        </p:blipFill>
        <p:spPr>
          <a:xfrm>
            <a:off x="155334" y="1242549"/>
            <a:ext cx="9010152" cy="5234756"/>
          </a:xfrm>
          <a:prstGeom prst="rect">
            <a:avLst/>
          </a:prstGeom>
        </p:spPr>
      </p:pic>
    </p:spTree>
    <p:extLst>
      <p:ext uri="{BB962C8B-B14F-4D97-AF65-F5344CB8AC3E}">
        <p14:creationId xmlns:p14="http://schemas.microsoft.com/office/powerpoint/2010/main" val="2508302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5" name="Title 1"/>
          <p:cNvSpPr txBox="1">
            <a:spLocks/>
          </p:cNvSpPr>
          <p:nvPr/>
        </p:nvSpPr>
        <p:spPr>
          <a:xfrm>
            <a:off x="551228" y="144848"/>
            <a:ext cx="8135572" cy="81092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GAMUT Data Workflow</a:t>
            </a:r>
            <a:endParaRPr lang="en-US" sz="3600" dirty="0"/>
          </a:p>
        </p:txBody>
      </p:sp>
      <p:pic>
        <p:nvPicPr>
          <p:cNvPr id="8" name="Picture 7" descr="Fig4.tiff"/>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15" y="1031993"/>
            <a:ext cx="9145923" cy="5421911"/>
          </a:xfrm>
          <a:prstGeom prst="rect">
            <a:avLst/>
          </a:prstGeom>
        </p:spPr>
      </p:pic>
    </p:spTree>
    <p:extLst>
      <p:ext uri="{BB962C8B-B14F-4D97-AF65-F5344CB8AC3E}">
        <p14:creationId xmlns:p14="http://schemas.microsoft.com/office/powerpoint/2010/main" val="263688559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ig4.tiff"/>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15" y="854334"/>
            <a:ext cx="9145923" cy="5421911"/>
          </a:xfrm>
          <a:prstGeom prst="rect">
            <a:avLst/>
          </a:prstGeom>
        </p:spPr>
      </p:pic>
      <p:sp>
        <p:nvSpPr>
          <p:cNvPr id="8" name="Rounded Rectangle 7"/>
          <p:cNvSpPr/>
          <p:nvPr/>
        </p:nvSpPr>
        <p:spPr>
          <a:xfrm>
            <a:off x="2049015" y="2013473"/>
            <a:ext cx="1063416" cy="1037855"/>
          </a:xfrm>
          <a:prstGeom prst="roundRect">
            <a:avLst>
              <a:gd name="adj" fmla="val 5202"/>
            </a:avLst>
          </a:prstGeom>
          <a:noFill/>
          <a:ln w="19050" cmpd="sng">
            <a:solidFill>
              <a:srgbClr val="727300"/>
            </a:solidFill>
          </a:ln>
          <a:effectLst>
            <a:glow rad="101600">
              <a:srgbClr val="FFFF00">
                <a:alpha val="75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glow rad="101600">
                  <a:srgbClr val="FFFF00">
                    <a:alpha val="75000"/>
                  </a:srgbClr>
                </a:glow>
              </a:effectLst>
            </a:endParaRPr>
          </a:p>
        </p:txBody>
      </p:sp>
      <p:sp>
        <p:nvSpPr>
          <p:cNvPr id="3" name="Title 1"/>
          <p:cNvSpPr txBox="1">
            <a:spLocks/>
          </p:cNvSpPr>
          <p:nvPr/>
        </p:nvSpPr>
        <p:spPr>
          <a:xfrm>
            <a:off x="0" y="36758"/>
            <a:ext cx="9143999" cy="920487"/>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0000"/>
                </a:solidFill>
              </a:rPr>
              <a:t>Sensor Data Acquisition</a:t>
            </a:r>
            <a:endParaRPr lang="en-US" sz="3600" dirty="0">
              <a:solidFill>
                <a:srgbClr val="000000"/>
              </a:solidFill>
            </a:endParaRPr>
          </a:p>
        </p:txBody>
      </p:sp>
      <p:cxnSp>
        <p:nvCxnSpPr>
          <p:cNvPr id="6" name="Straight Arrow Connector 5"/>
          <p:cNvCxnSpPr/>
          <p:nvPr/>
        </p:nvCxnSpPr>
        <p:spPr>
          <a:xfrm>
            <a:off x="1510535" y="2269906"/>
            <a:ext cx="538480" cy="132080"/>
          </a:xfrm>
          <a:prstGeom prst="straightConnector1">
            <a:avLst/>
          </a:prstGeom>
          <a:ln w="38100" cmpd="sng">
            <a:solidFill>
              <a:srgbClr val="727300"/>
            </a:solidFill>
            <a:headEnd type="none"/>
            <a:tailEnd type="triangle"/>
          </a:ln>
          <a:effectLst>
            <a:glow rad="101600">
              <a:srgbClr val="FFFF00">
                <a:alpha val="75000"/>
              </a:srgbClr>
            </a:glow>
          </a:effectLst>
        </p:spPr>
        <p:style>
          <a:lnRef idx="2">
            <a:schemeClr val="dk1"/>
          </a:lnRef>
          <a:fillRef idx="0">
            <a:schemeClr val="dk1"/>
          </a:fillRef>
          <a:effectRef idx="1">
            <a:schemeClr val="dk1"/>
          </a:effectRef>
          <a:fontRef idx="minor">
            <a:schemeClr val="tx1"/>
          </a:fontRef>
        </p:style>
      </p:cxnSp>
      <p:sp>
        <p:nvSpPr>
          <p:cNvPr id="12" name="Document 11"/>
          <p:cNvSpPr/>
          <p:nvPr/>
        </p:nvSpPr>
        <p:spPr>
          <a:xfrm>
            <a:off x="2963708" y="3051329"/>
            <a:ext cx="793582" cy="738748"/>
          </a:xfrm>
          <a:prstGeom prst="flowChartDocument">
            <a:avLst/>
          </a:prstGeom>
          <a:noFill/>
          <a:ln>
            <a:solidFill>
              <a:srgbClr val="727300"/>
            </a:solidFill>
          </a:ln>
          <a:effectLst>
            <a:glow rad="101600">
              <a:srgbClr val="FFFF00">
                <a:alpha val="75000"/>
              </a:srgbClr>
            </a:glow>
            <a:outerShdw blurRad="31750" dist="25400" dir="5400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1271057" y="2671478"/>
            <a:ext cx="777958" cy="379851"/>
          </a:xfrm>
          <a:prstGeom prst="straightConnector1">
            <a:avLst/>
          </a:prstGeom>
          <a:ln w="38100" cmpd="sng">
            <a:solidFill>
              <a:srgbClr val="727300"/>
            </a:solidFill>
            <a:headEnd type="none"/>
            <a:tailEnd type="triangle"/>
          </a:ln>
          <a:effectLst>
            <a:glow rad="101600">
              <a:srgbClr val="FFFF00">
                <a:alpha val="75000"/>
              </a:srgbClr>
            </a:glow>
          </a:effectLst>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V="1">
            <a:off x="1271057" y="3051329"/>
            <a:ext cx="828024" cy="1462549"/>
          </a:xfrm>
          <a:prstGeom prst="straightConnector1">
            <a:avLst/>
          </a:prstGeom>
          <a:ln w="38100" cmpd="sng">
            <a:solidFill>
              <a:srgbClr val="727300"/>
            </a:solidFill>
            <a:headEnd type="none"/>
            <a:tailEnd type="triangle"/>
          </a:ln>
          <a:effectLst>
            <a:glow rad="101600">
              <a:srgbClr val="FFFF00">
                <a:alpha val="75000"/>
              </a:srgbClr>
            </a:glow>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74528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20402</TotalTime>
  <Words>2287</Words>
  <Application>Microsoft Macintosh PowerPoint</Application>
  <PresentationFormat>On-screen Show (4:3)</PresentationFormat>
  <Paragraphs>221</Paragraphs>
  <Slides>28</Slides>
  <Notes>28</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Streaming Sensor Data:  Tools for Acquisition, Management, and Visualization</vt:lpstr>
      <vt:lpstr>In Situ Environmental Monitoring</vt:lpstr>
      <vt:lpstr>Gradients Along Mountain To Urban Transitions (GAMUT) Network</vt:lpstr>
      <vt:lpstr>The Data Deluge</vt:lpstr>
      <vt:lpstr>Challenges to Managing Sensor Data</vt:lpstr>
      <vt:lpstr>Cyberinfrastructure</vt:lpstr>
      <vt:lpstr>ODM2: Observation Data Model v. 2</vt:lpstr>
      <vt:lpstr>PowerPoint Presentation</vt:lpstr>
      <vt:lpstr>PowerPoint Presentation</vt:lpstr>
      <vt:lpstr>PowerPoint Presentation</vt:lpstr>
      <vt:lpstr>Data Loading and Storage</vt:lpstr>
      <vt:lpstr>Data Loading and Storage</vt:lpstr>
      <vt:lpstr>PowerPoint Presentation</vt:lpstr>
      <vt:lpstr>Web-Based Time Series Data Access and Visualization</vt:lpstr>
      <vt:lpstr>Web-Based Time Series Data Access and Visualization</vt:lpstr>
      <vt:lpstr>PowerPoint Presentation</vt:lpstr>
      <vt:lpstr>PowerPoint Presentation</vt:lpstr>
      <vt:lpstr>Sensor Data QAQC</vt:lpstr>
      <vt:lpstr>QAQC: Post Processing</vt:lpstr>
      <vt:lpstr>Managing Physical Infrastructure</vt:lpstr>
      <vt:lpstr>PowerPoint Presentation</vt:lpstr>
      <vt:lpstr>Managing Physical Infrastructure</vt:lpstr>
      <vt:lpstr>PowerPoint Presentation</vt:lpstr>
      <vt:lpstr>PowerPoint Presentation</vt:lpstr>
      <vt:lpstr>PowerPoint Presentation</vt:lpstr>
      <vt:lpstr>Open Source Code </vt:lpstr>
      <vt:lpstr>Conclusions</vt:lpstr>
      <vt:lpstr>PowerPoint Presentation</vt:lpstr>
    </vt:vector>
  </TitlesOfParts>
  <Company>Utah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Streaming Sensor Data:  Tools for Acquisition, Management, and Visualization</dc:title>
  <dc:creator>Amber Jones</dc:creator>
  <cp:lastModifiedBy>Amber Jones</cp:lastModifiedBy>
  <cp:revision>66</cp:revision>
  <cp:lastPrinted>2016-05-04T13:08:32Z</cp:lastPrinted>
  <dcterms:created xsi:type="dcterms:W3CDTF">2016-03-31T16:19:56Z</dcterms:created>
  <dcterms:modified xsi:type="dcterms:W3CDTF">2016-05-16T13:28:14Z</dcterms:modified>
</cp:coreProperties>
</file>